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5" r:id="rId1"/>
  </p:sldMasterIdLst>
  <p:notesMasterIdLst>
    <p:notesMasterId r:id="rId23"/>
  </p:notesMasterIdLst>
  <p:sldIdLst>
    <p:sldId id="256" r:id="rId2"/>
    <p:sldId id="275" r:id="rId3"/>
    <p:sldId id="276" r:id="rId4"/>
    <p:sldId id="284" r:id="rId5"/>
    <p:sldId id="286" r:id="rId6"/>
    <p:sldId id="287" r:id="rId7"/>
    <p:sldId id="285" r:id="rId8"/>
    <p:sldId id="294" r:id="rId9"/>
    <p:sldId id="295" r:id="rId10"/>
    <p:sldId id="296" r:id="rId11"/>
    <p:sldId id="298" r:id="rId12"/>
    <p:sldId id="297" r:id="rId13"/>
    <p:sldId id="274" r:id="rId14"/>
    <p:sldId id="289" r:id="rId15"/>
    <p:sldId id="290" r:id="rId16"/>
    <p:sldId id="291" r:id="rId17"/>
    <p:sldId id="292" r:id="rId18"/>
    <p:sldId id="293" r:id="rId19"/>
    <p:sldId id="299" r:id="rId20"/>
    <p:sldId id="262" r:id="rId21"/>
    <p:sldId id="283"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p:cViewPr varScale="1">
        <p:scale>
          <a:sx n="58" d="100"/>
          <a:sy n="58" d="100"/>
        </p:scale>
        <p:origin x="1520" y="64"/>
      </p:cViewPr>
      <p:guideLst>
        <p:guide orient="horz" pos="2160"/>
        <p:guide pos="2880"/>
      </p:guideLst>
    </p:cSldViewPr>
  </p:slideViewPr>
  <p:notesTextViewPr>
    <p:cViewPr>
      <p:scale>
        <a:sx n="1" d="1"/>
        <a:sy n="1" d="1"/>
      </p:scale>
      <p:origin x="0" y="0"/>
    </p:cViewPr>
  </p:notesTextViewPr>
  <p:sorterViewPr>
    <p:cViewPr>
      <p:scale>
        <a:sx n="100" d="100"/>
        <a:sy n="100" d="100"/>
      </p:scale>
      <p:origin x="0" y="-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8F37D2-CAC5-45F2-AA15-12D61DBF4654}" type="datetimeFigureOut">
              <a:rPr lang="en-US" smtClean="0"/>
              <a:t>11/6/2019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C99863-ABCE-4D05-ACFB-F8481351B2C2}" type="slidenum">
              <a:rPr lang="en-US" smtClean="0"/>
              <a:t>‹#›</a:t>
            </a:fld>
            <a:endParaRPr lang="en-US"/>
          </a:p>
        </p:txBody>
      </p:sp>
    </p:spTree>
    <p:extLst>
      <p:ext uri="{BB962C8B-B14F-4D97-AF65-F5344CB8AC3E}">
        <p14:creationId xmlns:p14="http://schemas.microsoft.com/office/powerpoint/2010/main" val="3832535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1496483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1D110F-3F4E-48D9-B8AA-5D0E825AFDBA}"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137141846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1D110F-3F4E-48D9-B8AA-5D0E825AFDBA}"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045916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1D110F-3F4E-48D9-B8AA-5D0E825AFDBA}"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162867062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1D110F-3F4E-48D9-B8AA-5D0E825AFDBA}"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8311791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1D110F-3F4E-48D9-B8AA-5D0E825AFDBA}"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333590889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FCF5A-EA79-452C-A52C-1A2668C2E7DF}"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3702908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5C4C28-BD4B-4892-9A2D-6E19BD753A9A}"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4011866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FD9D02-426E-46C9-9EE9-0DE1EF8B2838}"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2273483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8AEBBE-F8B2-42CF-9895-E86A608384EB}" type="datetime1">
              <a:rPr lang="en-US" smtClean="0"/>
              <a:pPr/>
              <a:t>11/6/2019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2979206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1D110F-3F4E-48D9-B8AA-5D0E825AFDBA}" type="datetime1">
              <a:rPr lang="en-US" smtClean="0"/>
              <a:pPr/>
              <a:t>11/6/2019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428055018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pPr/>
              <a:t>11/6/2019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3670049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CDBF60-6CC3-4B74-A60D-3486985E4346}" type="datetime1">
              <a:rPr lang="en-US" smtClean="0"/>
              <a:pPr/>
              <a:t>11/6/2019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611043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14818-984F-4759-BF72-A33BDC1963BD}" type="datetime1">
              <a:rPr lang="en-US" smtClean="0"/>
              <a:pPr/>
              <a:t>11/6/2019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141354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9EA7E191-5F94-4FC1-B823-BD7CABF7FA06}" type="datetime1">
              <a:rPr lang="en-US" smtClean="0"/>
              <a:pPr/>
              <a:t>11/6/2019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1824327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D1D110F-3F4E-48D9-B8AA-5D0E825AFDBA}" type="datetime1">
              <a:rPr lang="en-US" smtClean="0"/>
              <a:pPr/>
              <a:t>11/6/2019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Tree>
    <p:extLst>
      <p:ext uri="{BB962C8B-B14F-4D97-AF65-F5344CB8AC3E}">
        <p14:creationId xmlns:p14="http://schemas.microsoft.com/office/powerpoint/2010/main" val="401688924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1D110F-3F4E-48D9-B8AA-5D0E825AFDBA}" type="datetime1">
              <a:rPr lang="en-US" smtClean="0"/>
              <a:pPr/>
              <a:t>11/6/2019</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87D7A59-36E2-48B9-B146-C1E59501F63F}" type="slidenum">
              <a:rPr lang="en-US" smtClean="0"/>
              <a:pPr/>
              <a:t>‹#›</a:t>
            </a:fld>
            <a:endParaRPr lang="en-US"/>
          </a:p>
        </p:txBody>
      </p:sp>
    </p:spTree>
    <p:extLst>
      <p:ext uri="{BB962C8B-B14F-4D97-AF65-F5344CB8AC3E}">
        <p14:creationId xmlns:p14="http://schemas.microsoft.com/office/powerpoint/2010/main" val="1996722240"/>
      </p:ext>
    </p:extLst>
  </p:cSld>
  <p:clrMap bg1="lt1" tx1="dk1" bg2="lt2" tx2="dk2" accent1="accent1" accent2="accent2" accent3="accent3" accent4="accent4" accent5="accent5" accent6="accent6" hlink="hlink" folHlink="folHlink"/>
  <p:sldLayoutIdLst>
    <p:sldLayoutId id="2147484016" r:id="rId1"/>
    <p:sldLayoutId id="2147484017" r:id="rId2"/>
    <p:sldLayoutId id="2147484018" r:id="rId3"/>
    <p:sldLayoutId id="2147484019" r:id="rId4"/>
    <p:sldLayoutId id="2147484020" r:id="rId5"/>
    <p:sldLayoutId id="2147484021" r:id="rId6"/>
    <p:sldLayoutId id="2147484022" r:id="rId7"/>
    <p:sldLayoutId id="2147484023" r:id="rId8"/>
    <p:sldLayoutId id="2147484024" r:id="rId9"/>
    <p:sldLayoutId id="2147484025" r:id="rId10"/>
    <p:sldLayoutId id="2147484026" r:id="rId11"/>
    <p:sldLayoutId id="2147484027" r:id="rId12"/>
    <p:sldLayoutId id="2147484028" r:id="rId13"/>
    <p:sldLayoutId id="2147484029" r:id="rId14"/>
    <p:sldLayoutId id="2147484030" r:id="rId15"/>
    <p:sldLayoutId id="2147484031"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457200"/>
            <a:ext cx="7772400" cy="1780108"/>
          </a:xfrm>
        </p:spPr>
        <p:txBody>
          <a:bodyPr>
            <a:normAutofit/>
          </a:bodyPr>
          <a:lstStyle/>
          <a:p>
            <a:pPr algn="ctr"/>
            <a:r>
              <a:rPr lang="en-US" dirty="0">
                <a:solidFill>
                  <a:schemeClr val="tx1"/>
                </a:solidFill>
              </a:rPr>
              <a:t>WELCOME!</a:t>
            </a:r>
            <a:br>
              <a:rPr lang="en-US" dirty="0">
                <a:solidFill>
                  <a:schemeClr val="tx1"/>
                </a:solidFill>
              </a:rPr>
            </a:br>
            <a:endParaRPr lang="en-US" dirty="0">
              <a:solidFill>
                <a:schemeClr val="tx1"/>
              </a:solidFill>
            </a:endParaRPr>
          </a:p>
        </p:txBody>
      </p:sp>
      <p:sp>
        <p:nvSpPr>
          <p:cNvPr id="3" name="Subtitle 2"/>
          <p:cNvSpPr>
            <a:spLocks noGrp="1"/>
          </p:cNvSpPr>
          <p:nvPr>
            <p:ph type="subTitle" idx="1"/>
          </p:nvPr>
        </p:nvSpPr>
        <p:spPr>
          <a:xfrm>
            <a:off x="381000" y="2237308"/>
            <a:ext cx="7620000" cy="1473200"/>
          </a:xfrm>
        </p:spPr>
        <p:txBody>
          <a:bodyPr>
            <a:normAutofit/>
          </a:bodyPr>
          <a:lstStyle/>
          <a:p>
            <a:pPr algn="ctr"/>
            <a:r>
              <a:rPr lang="en-US" dirty="0">
                <a:solidFill>
                  <a:schemeClr val="tx1"/>
                </a:solidFill>
              </a:rPr>
              <a:t>The Annual Meeting of the Belden Maintenance Corporation</a:t>
            </a:r>
            <a:br>
              <a:rPr lang="en-US" dirty="0">
                <a:solidFill>
                  <a:schemeClr val="tx1"/>
                </a:solidFill>
              </a:rPr>
            </a:br>
            <a:endParaRPr lang="en-US" dirty="0">
              <a:solidFill>
                <a:schemeClr val="tx1"/>
              </a:solidFill>
            </a:endParaRPr>
          </a:p>
          <a:p>
            <a:pPr algn="ctr"/>
            <a:r>
              <a:rPr lang="en-US" dirty="0">
                <a:solidFill>
                  <a:schemeClr val="tx1"/>
                </a:solidFill>
              </a:rPr>
              <a:t>Hosted by Your 2019 Volunteer Board of Directors</a:t>
            </a:r>
          </a:p>
        </p:txBody>
      </p:sp>
      <p:sp>
        <p:nvSpPr>
          <p:cNvPr id="4" name="TextBox 3"/>
          <p:cNvSpPr txBox="1"/>
          <p:nvPr/>
        </p:nvSpPr>
        <p:spPr>
          <a:xfrm>
            <a:off x="-23191" y="4114800"/>
            <a:ext cx="8001000" cy="1200329"/>
          </a:xfrm>
          <a:prstGeom prst="rect">
            <a:avLst/>
          </a:prstGeom>
          <a:noFill/>
        </p:spPr>
        <p:txBody>
          <a:bodyPr wrap="square" rtlCol="0">
            <a:spAutoFit/>
          </a:bodyPr>
          <a:lstStyle/>
          <a:p>
            <a:pPr algn="ctr"/>
            <a:r>
              <a:rPr lang="en-US" sz="2400" b="1" dirty="0"/>
              <a:t>Please help yourself to dinner </a:t>
            </a:r>
          </a:p>
          <a:p>
            <a:pPr algn="ctr"/>
            <a:r>
              <a:rPr lang="en-US" sz="2400" b="1" dirty="0"/>
              <a:t>while we wait for more </a:t>
            </a:r>
          </a:p>
          <a:p>
            <a:pPr algn="ctr"/>
            <a:r>
              <a:rPr lang="en-US" sz="2400" b="1" dirty="0"/>
              <a:t>community members to join us</a:t>
            </a:r>
          </a:p>
        </p:txBody>
      </p:sp>
    </p:spTree>
    <p:extLst>
      <p:ext uri="{BB962C8B-B14F-4D97-AF65-F5344CB8AC3E}">
        <p14:creationId xmlns:p14="http://schemas.microsoft.com/office/powerpoint/2010/main" val="1202875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09600"/>
          </a:xfrm>
        </p:spPr>
        <p:txBody>
          <a:bodyPr>
            <a:normAutofit fontScale="90000"/>
          </a:bodyPr>
          <a:lstStyle/>
          <a:p>
            <a:r>
              <a:rPr lang="en-US" dirty="0"/>
              <a:t>2019 Financial Snapshot</a:t>
            </a:r>
            <a:endParaRPr lang="en-US" dirty="0">
              <a:solidFill>
                <a:srgbClr val="FF0000"/>
              </a:solidFill>
              <a:highlight>
                <a:srgbClr val="FFFF00"/>
              </a:highlight>
            </a:endParaRPr>
          </a:p>
        </p:txBody>
      </p:sp>
      <p:sp>
        <p:nvSpPr>
          <p:cNvPr id="4" name="Shape 188"/>
          <p:cNvSpPr txBox="1"/>
          <p:nvPr/>
        </p:nvSpPr>
        <p:spPr>
          <a:xfrm>
            <a:off x="4495800" y="1676400"/>
            <a:ext cx="4300807" cy="4590989"/>
          </a:xfrm>
          <a:prstGeom prst="rect">
            <a:avLst/>
          </a:prstGeom>
          <a:noFill/>
          <a:ln>
            <a:noFill/>
          </a:ln>
        </p:spPr>
        <p:txBody>
          <a:bodyPr lIns="91425" tIns="45700" rIns="91425" bIns="45700" anchor="t" anchorCtr="0">
            <a:noAutofit/>
          </a:bodyPr>
          <a:lstStyle/>
          <a:p>
            <a:pPr marL="0" marR="0" lvl="0" indent="0" algn="l" rtl="0">
              <a:lnSpc>
                <a:spcPct val="20000"/>
              </a:lnSpc>
              <a:spcBef>
                <a:spcPts val="0"/>
              </a:spcBef>
              <a:buNone/>
            </a:pPr>
            <a:endParaRPr dirty="0">
              <a:solidFill>
                <a:schemeClr val="tx2"/>
              </a:solidFill>
              <a:sym typeface="Calibri"/>
            </a:endParaRPr>
          </a:p>
          <a:p>
            <a:pPr marL="342900" marR="0" lvl="0" indent="-342900" algn="l" rtl="0">
              <a:lnSpc>
                <a:spcPct val="90000"/>
              </a:lnSpc>
              <a:spcBef>
                <a:spcPts val="0"/>
              </a:spcBef>
              <a:buClr>
                <a:srgbClr val="929292"/>
              </a:buClr>
              <a:buSzPct val="100000"/>
              <a:buFont typeface="Arial"/>
              <a:buChar char="•"/>
            </a:pPr>
            <a:r>
              <a:rPr lang="en-US" dirty="0">
                <a:solidFill>
                  <a:schemeClr val="tx2"/>
                </a:solidFill>
                <a:sym typeface="Calibri"/>
              </a:rPr>
              <a:t>01 Jan 19 Balance: $80,565 Increase of $16,176 over 01Jan18</a:t>
            </a:r>
          </a:p>
          <a:p>
            <a:pPr marL="342900" marR="0" lvl="0" indent="-342900" algn="l" rtl="0">
              <a:lnSpc>
                <a:spcPct val="90000"/>
              </a:lnSpc>
              <a:spcBef>
                <a:spcPts val="0"/>
              </a:spcBef>
              <a:buClr>
                <a:srgbClr val="929292"/>
              </a:buClr>
              <a:buSzPct val="100000"/>
              <a:buFont typeface="Arial"/>
              <a:buChar char="•"/>
            </a:pPr>
            <a:endParaRPr lang="en-US" dirty="0">
              <a:solidFill>
                <a:schemeClr val="tx2"/>
              </a:solidFill>
              <a:sym typeface="Calibri"/>
            </a:endParaRPr>
          </a:p>
          <a:p>
            <a:pPr marL="342900" marR="0" lvl="0" indent="-342900" algn="l" rtl="0">
              <a:lnSpc>
                <a:spcPct val="90000"/>
              </a:lnSpc>
              <a:spcBef>
                <a:spcPts val="0"/>
              </a:spcBef>
              <a:buClr>
                <a:srgbClr val="929292"/>
              </a:buClr>
              <a:buSzPct val="100000"/>
              <a:buFont typeface="Arial"/>
              <a:buChar char="•"/>
            </a:pPr>
            <a:r>
              <a:rPr lang="en-US" dirty="0">
                <a:solidFill>
                  <a:schemeClr val="tx2"/>
                </a:solidFill>
                <a:sym typeface="Calibri"/>
              </a:rPr>
              <a:t>Balance as of 29 Oct: $92,295</a:t>
            </a:r>
          </a:p>
          <a:p>
            <a:pPr marL="342900" marR="0" lvl="0" indent="-342900" algn="l" rtl="0">
              <a:lnSpc>
                <a:spcPct val="90000"/>
              </a:lnSpc>
              <a:spcBef>
                <a:spcPts val="0"/>
              </a:spcBef>
              <a:buClr>
                <a:srgbClr val="929292"/>
              </a:buClr>
              <a:buSzPct val="100000"/>
              <a:buFont typeface="Arial"/>
              <a:buChar char="•"/>
            </a:pPr>
            <a:endParaRPr lang="en-US" dirty="0">
              <a:solidFill>
                <a:schemeClr val="tx2"/>
              </a:solidFill>
              <a:sym typeface="Calibri"/>
            </a:endParaRPr>
          </a:p>
          <a:p>
            <a:pPr marL="342900" marR="0" lvl="0" indent="-342900" algn="l" rtl="0">
              <a:lnSpc>
                <a:spcPct val="90000"/>
              </a:lnSpc>
              <a:spcBef>
                <a:spcPts val="0"/>
              </a:spcBef>
              <a:buClr>
                <a:srgbClr val="929292"/>
              </a:buClr>
              <a:buSzPct val="100000"/>
              <a:buFont typeface="Arial"/>
              <a:buChar char="•"/>
            </a:pPr>
            <a:r>
              <a:rPr lang="en-US" dirty="0">
                <a:solidFill>
                  <a:schemeClr val="tx2"/>
                </a:solidFill>
                <a:sym typeface="Calibri"/>
              </a:rPr>
              <a:t>Landscaping is the biggest expense at $23,585 a year</a:t>
            </a:r>
          </a:p>
          <a:p>
            <a:pPr marR="0" lvl="0" algn="l" rtl="0">
              <a:lnSpc>
                <a:spcPct val="90000"/>
              </a:lnSpc>
              <a:spcBef>
                <a:spcPts val="0"/>
              </a:spcBef>
              <a:buClr>
                <a:srgbClr val="929292"/>
              </a:buClr>
              <a:buSzPct val="100000"/>
            </a:pPr>
            <a:endParaRPr lang="en-US" sz="1400" dirty="0">
              <a:solidFill>
                <a:schemeClr val="tx2"/>
              </a:solidFill>
              <a:sym typeface="Calibri"/>
            </a:endParaRPr>
          </a:p>
          <a:p>
            <a:pPr marL="342900" marR="0" lvl="0" indent="-342900" algn="l" rtl="0">
              <a:lnSpc>
                <a:spcPct val="90000"/>
              </a:lnSpc>
              <a:spcBef>
                <a:spcPts val="0"/>
              </a:spcBef>
              <a:buClr>
                <a:srgbClr val="929292"/>
              </a:buClr>
              <a:buSzPct val="100000"/>
              <a:buFont typeface="Arial"/>
              <a:buChar char="•"/>
            </a:pPr>
            <a:r>
              <a:rPr lang="en-US" dirty="0">
                <a:solidFill>
                  <a:schemeClr val="tx2"/>
                </a:solidFill>
                <a:sym typeface="Calibri"/>
              </a:rPr>
              <a:t>Received full assessment payments from all 87 lots. 86 lots paid assessment in 2018</a:t>
            </a:r>
          </a:p>
          <a:p>
            <a:pPr marL="342900" marR="0" lvl="0" indent="-342900" algn="l" rtl="0">
              <a:lnSpc>
                <a:spcPct val="90000"/>
              </a:lnSpc>
              <a:spcBef>
                <a:spcPts val="0"/>
              </a:spcBef>
              <a:buClr>
                <a:srgbClr val="929292"/>
              </a:buClr>
              <a:buSzPct val="100000"/>
              <a:buFont typeface="Arial"/>
              <a:buChar char="•"/>
            </a:pPr>
            <a:endParaRPr lang="en-US" dirty="0">
              <a:solidFill>
                <a:schemeClr val="tx2"/>
              </a:solidFill>
              <a:sym typeface="Calibri"/>
            </a:endParaRPr>
          </a:p>
          <a:p>
            <a:pPr marL="342900" marR="0" lvl="0" indent="-342900" algn="l" rtl="0">
              <a:lnSpc>
                <a:spcPct val="90000"/>
              </a:lnSpc>
              <a:spcBef>
                <a:spcPts val="0"/>
              </a:spcBef>
              <a:buClr>
                <a:srgbClr val="929292"/>
              </a:buClr>
              <a:buSzPct val="100000"/>
              <a:buFont typeface="Arial"/>
              <a:buChar char="•"/>
            </a:pPr>
            <a:r>
              <a:rPr lang="en-US" dirty="0">
                <a:solidFill>
                  <a:schemeClr val="tx2"/>
                </a:solidFill>
                <a:sym typeface="Calibri"/>
              </a:rPr>
              <a:t>Books are open to any member-Just ask!</a:t>
            </a:r>
          </a:p>
        </p:txBody>
      </p:sp>
      <p:graphicFrame>
        <p:nvGraphicFramePr>
          <p:cNvPr id="3" name="Table 2">
            <a:extLst>
              <a:ext uri="{FF2B5EF4-FFF2-40B4-BE49-F238E27FC236}">
                <a16:creationId xmlns:a16="http://schemas.microsoft.com/office/drawing/2014/main" id="{B3C4BD4A-48DC-E547-BA17-5B83ABB05D87}"/>
              </a:ext>
            </a:extLst>
          </p:cNvPr>
          <p:cNvGraphicFramePr>
            <a:graphicFrameLocks noGrp="1"/>
          </p:cNvGraphicFramePr>
          <p:nvPr>
            <p:extLst/>
          </p:nvPr>
        </p:nvGraphicFramePr>
        <p:xfrm>
          <a:off x="293914" y="1066800"/>
          <a:ext cx="4191000" cy="4847339"/>
        </p:xfrm>
        <a:graphic>
          <a:graphicData uri="http://schemas.openxmlformats.org/drawingml/2006/table">
            <a:tbl>
              <a:tblPr>
                <a:tableStyleId>{5C22544A-7EE6-4342-B048-85BDC9FD1C3A}</a:tableStyleId>
              </a:tblPr>
              <a:tblGrid>
                <a:gridCol w="2201839">
                  <a:extLst>
                    <a:ext uri="{9D8B030D-6E8A-4147-A177-3AD203B41FA5}">
                      <a16:colId xmlns:a16="http://schemas.microsoft.com/office/drawing/2014/main" val="2119521126"/>
                    </a:ext>
                  </a:extLst>
                </a:gridCol>
                <a:gridCol w="988325">
                  <a:extLst>
                    <a:ext uri="{9D8B030D-6E8A-4147-A177-3AD203B41FA5}">
                      <a16:colId xmlns:a16="http://schemas.microsoft.com/office/drawing/2014/main" val="4115870494"/>
                    </a:ext>
                  </a:extLst>
                </a:gridCol>
                <a:gridCol w="1000836">
                  <a:extLst>
                    <a:ext uri="{9D8B030D-6E8A-4147-A177-3AD203B41FA5}">
                      <a16:colId xmlns:a16="http://schemas.microsoft.com/office/drawing/2014/main" val="875091649"/>
                    </a:ext>
                  </a:extLst>
                </a:gridCol>
              </a:tblGrid>
              <a:tr h="132529">
                <a:tc>
                  <a:txBody>
                    <a:bodyPr/>
                    <a:lstStyle/>
                    <a:p>
                      <a:pPr algn="l" fontAlgn="b"/>
                      <a:r>
                        <a:rPr lang="en-US" sz="1050" u="none" strike="noStrike" dirty="0">
                          <a:effectLst/>
                        </a:rPr>
                        <a:t>Budget Revenue</a:t>
                      </a:r>
                      <a:endParaRPr lang="en-US" sz="1050" b="1"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b"/>
                      <a:r>
                        <a:rPr lang="en-US" sz="1050" u="none" strike="noStrike">
                          <a:effectLst/>
                        </a:rPr>
                        <a:t> Yearly budget </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b"/>
                      <a:r>
                        <a:rPr lang="en-US" sz="1050" u="none" strike="noStrike">
                          <a:effectLst/>
                        </a:rPr>
                        <a:t> TYD Actual </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4233593193"/>
                  </a:ext>
                </a:extLst>
              </a:tr>
              <a:tr h="132529">
                <a:tc>
                  <a:txBody>
                    <a:bodyPr/>
                    <a:lstStyle/>
                    <a:p>
                      <a:pPr algn="l" fontAlgn="b"/>
                      <a:r>
                        <a:rPr lang="en-US" sz="1050" u="none" strike="noStrike" dirty="0">
                          <a:effectLst/>
                        </a:rPr>
                        <a:t>Assessment</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b"/>
                      <a:r>
                        <a:rPr lang="en-US" sz="1050" u="none" strike="noStrike">
                          <a:effectLst/>
                        </a:rPr>
                        <a:t> $   43,000.00 </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fontAlgn="b"/>
                      <a:r>
                        <a:rPr lang="en-US" sz="1050" u="none" strike="noStrike">
                          <a:effectLst/>
                        </a:rPr>
                        <a:t> $   43,556.46 </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852668657"/>
                  </a:ext>
                </a:extLst>
              </a:tr>
              <a:tr h="265058">
                <a:tc>
                  <a:txBody>
                    <a:bodyPr/>
                    <a:lstStyle/>
                    <a:p>
                      <a:pPr algn="l" fontAlgn="b"/>
                      <a:r>
                        <a:rPr lang="en-US" sz="1050" u="none" strike="noStrike" dirty="0">
                          <a:effectLst/>
                        </a:rPr>
                        <a:t>Snow removal reimbursement</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b"/>
                      <a:r>
                        <a:rPr lang="en-US" sz="1050" u="none" strike="noStrike" dirty="0">
                          <a:effectLst/>
                        </a:rPr>
                        <a:t> $     2,950.00 </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fontAlgn="b"/>
                      <a:r>
                        <a:rPr lang="en-US" sz="1050" u="none" strike="noStrike">
                          <a:effectLst/>
                        </a:rPr>
                        <a:t> $                   -   </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185805581"/>
                  </a:ext>
                </a:extLst>
              </a:tr>
              <a:tr h="132529">
                <a:tc>
                  <a:txBody>
                    <a:bodyPr/>
                    <a:lstStyle/>
                    <a:p>
                      <a:pPr algn="l" fontAlgn="b"/>
                      <a:r>
                        <a:rPr lang="en-US" sz="1050" u="none" strike="noStrike" dirty="0">
                          <a:effectLst/>
                        </a:rPr>
                        <a:t>Fines</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fontAlgn="b"/>
                      <a:r>
                        <a:rPr lang="en-US" sz="1050" u="none" strike="noStrike">
                          <a:effectLst/>
                        </a:rPr>
                        <a:t> $                   -   </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347014467"/>
                  </a:ext>
                </a:extLst>
              </a:tr>
              <a:tr h="132529">
                <a:tc>
                  <a:txBody>
                    <a:bodyPr/>
                    <a:lstStyle/>
                    <a:p>
                      <a:pPr algn="l" fontAlgn="b"/>
                      <a:r>
                        <a:rPr lang="en-US" sz="1050" u="none" strike="noStrike">
                          <a:effectLst/>
                        </a:rPr>
                        <a:t>Miscellaneous</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713700551"/>
                  </a:ext>
                </a:extLst>
              </a:tr>
              <a:tr h="132529">
                <a:tc>
                  <a:txBody>
                    <a:bodyPr/>
                    <a:lstStyle/>
                    <a:p>
                      <a:pPr algn="l" fontAlgn="b"/>
                      <a:r>
                        <a:rPr lang="en-US" sz="1050" u="none" strike="noStrike">
                          <a:effectLst/>
                        </a:rPr>
                        <a:t>Total Income</a:t>
                      </a:r>
                      <a:endParaRPr lang="en-US" sz="1050" b="1"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l" fontAlgn="b"/>
                      <a:r>
                        <a:rPr lang="en-US" sz="1050" u="none" strike="noStrike">
                          <a:effectLst/>
                        </a:rPr>
                        <a:t> $   45,950.00 </a:t>
                      </a:r>
                      <a:endParaRPr lang="en-US" sz="1050" b="0" i="0" u="none" strike="noStrike">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r" fontAlgn="b"/>
                      <a:r>
                        <a:rPr lang="en-US" sz="1050" u="none" strike="noStrike" dirty="0">
                          <a:effectLst/>
                        </a:rPr>
                        <a:t> $   43,556.46 </a:t>
                      </a:r>
                      <a:endParaRPr lang="en-US" sz="1050" b="0" i="0" u="none" strike="noStrike" dirty="0">
                        <a:solidFill>
                          <a:srgbClr val="000000"/>
                        </a:solidFill>
                        <a:effectLst/>
                        <a:latin typeface="Calibri" panose="020F0502020204030204" pitchFamily="34" charset="0"/>
                      </a:endParaRPr>
                    </a:p>
                  </a:txBody>
                  <a:tcPr marL="8283" marR="8283" marT="8283"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47857069"/>
                  </a:ext>
                </a:extLst>
              </a:tr>
              <a:tr h="140812">
                <a:tc>
                  <a:txBody>
                    <a:bodyPr/>
                    <a:lstStyle/>
                    <a:p>
                      <a:pPr algn="l" fontAlgn="b"/>
                      <a:endParaRPr lang="en-US" sz="1050" b="0" i="0" u="none" strike="noStrike" dirty="0">
                        <a:solidFill>
                          <a:srgbClr val="000000"/>
                        </a:solidFill>
                        <a:effectLst/>
                        <a:latin typeface="Calibri" panose="020F0502020204030204" pitchFamily="34" charset="0"/>
                      </a:endParaRPr>
                    </a:p>
                  </a:txBody>
                  <a:tcPr marL="8283" marR="8283" marT="8283" marB="0" anchor="b">
                    <a:lnT w="12700" cap="flat" cmpd="sng" algn="ctr">
                      <a:noFill/>
                      <a:prstDash val="solid"/>
                      <a:round/>
                      <a:headEnd type="none" w="med" len="med"/>
                      <a:tailEnd type="none" w="med" len="med"/>
                    </a:lnT>
                    <a:noFill/>
                  </a:tcPr>
                </a:tc>
                <a:tc>
                  <a:txBody>
                    <a:bodyPr/>
                    <a:lstStyle/>
                    <a:p>
                      <a:pPr algn="l" fontAlgn="b"/>
                      <a:endParaRPr lang="en-US" sz="1050" b="0" i="0" u="none" strike="noStrike">
                        <a:solidFill>
                          <a:srgbClr val="000000"/>
                        </a:solidFill>
                        <a:effectLst/>
                        <a:latin typeface="Calibri" panose="020F0502020204030204" pitchFamily="34" charset="0"/>
                      </a:endParaRPr>
                    </a:p>
                  </a:txBody>
                  <a:tcPr marL="8283" marR="8283" marT="8283" marB="0" anchor="b">
                    <a:lnT w="12700" cap="flat" cmpd="sng" algn="ctr">
                      <a:noFill/>
                      <a:prstDash val="solid"/>
                      <a:round/>
                      <a:headEnd type="none" w="med" len="med"/>
                      <a:tailEnd type="none" w="med" len="med"/>
                    </a:lnT>
                    <a:no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8283" marR="8283" marT="8283" marB="0" anchor="b">
                    <a:lnT w="12700" cap="flat" cmpd="sng" algn="ctr">
                      <a:noFill/>
                      <a:prstDash val="solid"/>
                      <a:round/>
                      <a:headEnd type="none" w="med" len="med"/>
                      <a:tailEnd type="none" w="med" len="med"/>
                    </a:lnT>
                    <a:noFill/>
                  </a:tcPr>
                </a:tc>
                <a:extLst>
                  <a:ext uri="{0D108BD9-81ED-4DB2-BD59-A6C34878D82A}">
                    <a16:rowId xmlns:a16="http://schemas.microsoft.com/office/drawing/2014/main" val="1665590119"/>
                  </a:ext>
                </a:extLst>
              </a:tr>
              <a:tr h="140812">
                <a:tc>
                  <a:txBody>
                    <a:bodyPr/>
                    <a:lstStyle/>
                    <a:p>
                      <a:pPr algn="l" fontAlgn="b"/>
                      <a:r>
                        <a:rPr lang="en-US" sz="1050" u="none" strike="noStrike" dirty="0">
                          <a:effectLst/>
                        </a:rPr>
                        <a:t>Budget Expenses</a:t>
                      </a:r>
                      <a:endParaRPr lang="en-US" sz="1050" b="1"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556008507"/>
                  </a:ext>
                </a:extLst>
              </a:tr>
              <a:tr h="132529">
                <a:tc>
                  <a:txBody>
                    <a:bodyPr/>
                    <a:lstStyle/>
                    <a:p>
                      <a:pPr algn="l" fontAlgn="b"/>
                      <a:r>
                        <a:rPr lang="en-US" sz="1050" u="none" strike="noStrike" dirty="0">
                          <a:effectLst/>
                        </a:rPr>
                        <a:t>Bank Fees</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60.00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447695787"/>
                  </a:ext>
                </a:extLst>
              </a:tr>
              <a:tr h="132529">
                <a:tc>
                  <a:txBody>
                    <a:bodyPr/>
                    <a:lstStyle/>
                    <a:p>
                      <a:pPr algn="l" fontAlgn="b"/>
                      <a:r>
                        <a:rPr lang="en-US" sz="1050" u="none" strike="noStrike" dirty="0">
                          <a:effectLst/>
                        </a:rPr>
                        <a:t>Business Expenses</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         600.00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550.00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84359395"/>
                  </a:ext>
                </a:extLst>
              </a:tr>
              <a:tr h="132529">
                <a:tc>
                  <a:txBody>
                    <a:bodyPr/>
                    <a:lstStyle/>
                    <a:p>
                      <a:pPr algn="l" fontAlgn="b"/>
                      <a:r>
                        <a:rPr lang="en-US" sz="1050" u="none" strike="noStrike" dirty="0">
                          <a:effectLst/>
                        </a:rPr>
                        <a:t>PO box rental</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         325.00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1509974137"/>
                  </a:ext>
                </a:extLst>
              </a:tr>
              <a:tr h="132529">
                <a:tc>
                  <a:txBody>
                    <a:bodyPr/>
                    <a:lstStyle/>
                    <a:p>
                      <a:pPr algn="l" fontAlgn="b"/>
                      <a:r>
                        <a:rPr lang="en-US" sz="1050" u="none" strike="noStrike" dirty="0">
                          <a:effectLst/>
                        </a:rPr>
                        <a:t>Insurance</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         750.00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662.00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47565709"/>
                  </a:ext>
                </a:extLst>
              </a:tr>
              <a:tr h="132529">
                <a:tc>
                  <a:txBody>
                    <a:bodyPr/>
                    <a:lstStyle/>
                    <a:p>
                      <a:pPr algn="l" fontAlgn="b"/>
                      <a:r>
                        <a:rPr lang="en-US" sz="1050" u="none" strike="noStrike" dirty="0">
                          <a:effectLst/>
                        </a:rPr>
                        <a:t>Annual Meeting Expense</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         850.00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45.00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854900170"/>
                  </a:ext>
                </a:extLst>
              </a:tr>
              <a:tr h="132529">
                <a:tc>
                  <a:txBody>
                    <a:bodyPr/>
                    <a:lstStyle/>
                    <a:p>
                      <a:pPr algn="l" fontAlgn="b"/>
                      <a:r>
                        <a:rPr lang="en-US" sz="1050" u="none" strike="noStrike" dirty="0">
                          <a:effectLst/>
                        </a:rPr>
                        <a:t>Franchise fee</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25.00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953338841"/>
                  </a:ext>
                </a:extLst>
              </a:tr>
              <a:tr h="132529">
                <a:tc>
                  <a:txBody>
                    <a:bodyPr/>
                    <a:lstStyle/>
                    <a:p>
                      <a:pPr algn="l" fontAlgn="b"/>
                      <a:r>
                        <a:rPr lang="en-US" sz="1050" u="none" strike="noStrike" dirty="0">
                          <a:effectLst/>
                        </a:rPr>
                        <a:t>Property Taxes</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62.00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61.50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2764061353"/>
                  </a:ext>
                </a:extLst>
              </a:tr>
              <a:tr h="132529">
                <a:tc>
                  <a:txBody>
                    <a:bodyPr/>
                    <a:lstStyle/>
                    <a:p>
                      <a:pPr algn="l" fontAlgn="b"/>
                      <a:r>
                        <a:rPr lang="en-US" sz="1050" u="none" strike="noStrike">
                          <a:effectLst/>
                        </a:rPr>
                        <a:t>Income Tax</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50.00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73.78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074617180"/>
                  </a:ext>
                </a:extLst>
              </a:tr>
              <a:tr h="132529">
                <a:tc>
                  <a:txBody>
                    <a:bodyPr/>
                    <a:lstStyle/>
                    <a:p>
                      <a:pPr algn="l" fontAlgn="b"/>
                      <a:r>
                        <a:rPr lang="en-US" sz="1050" u="none" strike="noStrike">
                          <a:effectLst/>
                        </a:rPr>
                        <a:t>Capital Improvement contribution</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1777057040"/>
                  </a:ext>
                </a:extLst>
              </a:tr>
              <a:tr h="132529">
                <a:tc>
                  <a:txBody>
                    <a:bodyPr/>
                    <a:lstStyle/>
                    <a:p>
                      <a:pPr algn="l" fontAlgn="b"/>
                      <a:r>
                        <a:rPr lang="en-US" sz="1050" u="none" strike="noStrike">
                          <a:effectLst/>
                        </a:rPr>
                        <a:t>Trash Program</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20,358.00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a:effectLst/>
                        </a:rPr>
                        <a:t> $      4,701.55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640723782"/>
                  </a:ext>
                </a:extLst>
              </a:tr>
              <a:tr h="132529">
                <a:tc>
                  <a:txBody>
                    <a:bodyPr/>
                    <a:lstStyle/>
                    <a:p>
                      <a:pPr algn="l" fontAlgn="b"/>
                      <a:r>
                        <a:rPr lang="en-US" sz="1050" u="none" strike="noStrike">
                          <a:effectLst/>
                        </a:rPr>
                        <a:t>Accounting</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300.00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1066332017"/>
                  </a:ext>
                </a:extLst>
              </a:tr>
              <a:tr h="132529">
                <a:tc>
                  <a:txBody>
                    <a:bodyPr/>
                    <a:lstStyle/>
                    <a:p>
                      <a:pPr algn="l" fontAlgn="b"/>
                      <a:r>
                        <a:rPr lang="en-US" sz="1050" u="none" strike="noStrike">
                          <a:effectLst/>
                        </a:rPr>
                        <a:t>Lawn Maintenance</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   25,000.00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19,654.20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466294465"/>
                  </a:ext>
                </a:extLst>
              </a:tr>
              <a:tr h="132529">
                <a:tc>
                  <a:txBody>
                    <a:bodyPr/>
                    <a:lstStyle/>
                    <a:p>
                      <a:pPr algn="l" fontAlgn="b"/>
                      <a:r>
                        <a:rPr lang="en-US" sz="1050" u="none" strike="noStrike">
                          <a:effectLst/>
                        </a:rPr>
                        <a:t>Snow Removal</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5,000.00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4024667543"/>
                  </a:ext>
                </a:extLst>
              </a:tr>
              <a:tr h="132529">
                <a:tc>
                  <a:txBody>
                    <a:bodyPr/>
                    <a:lstStyle/>
                    <a:p>
                      <a:pPr algn="l" fontAlgn="b"/>
                      <a:r>
                        <a:rPr lang="en-US" sz="1050" u="none" strike="noStrike">
                          <a:effectLst/>
                        </a:rPr>
                        <a:t>Misc Maintenance</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1,000.00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5,377.47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752274972"/>
                  </a:ext>
                </a:extLst>
              </a:tr>
              <a:tr h="132529">
                <a:tc>
                  <a:txBody>
                    <a:bodyPr/>
                    <a:lstStyle/>
                    <a:p>
                      <a:pPr algn="l" fontAlgn="b"/>
                      <a:r>
                        <a:rPr lang="en-US" sz="1050" u="none" strike="noStrike">
                          <a:effectLst/>
                        </a:rPr>
                        <a:t>Trash Service</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         700.00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520.00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528539100"/>
                  </a:ext>
                </a:extLst>
              </a:tr>
              <a:tr h="132529">
                <a:tc>
                  <a:txBody>
                    <a:bodyPr/>
                    <a:lstStyle/>
                    <a:p>
                      <a:pPr algn="l" fontAlgn="b"/>
                      <a:r>
                        <a:rPr lang="en-US" sz="1050" u="none" strike="noStrike">
                          <a:effectLst/>
                        </a:rPr>
                        <a:t>Water</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a:effectLst/>
                        </a:rPr>
                        <a:t> $                   -   </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3670513472"/>
                  </a:ext>
                </a:extLst>
              </a:tr>
              <a:tr h="132529">
                <a:tc>
                  <a:txBody>
                    <a:bodyPr/>
                    <a:lstStyle/>
                    <a:p>
                      <a:pPr algn="l" fontAlgn="b"/>
                      <a:r>
                        <a:rPr lang="en-US" sz="1050" u="none" strike="noStrike">
                          <a:effectLst/>
                        </a:rPr>
                        <a:t>Electric</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210.00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180.60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935391304"/>
                  </a:ext>
                </a:extLst>
              </a:tr>
              <a:tr h="132529">
                <a:tc>
                  <a:txBody>
                    <a:bodyPr/>
                    <a:lstStyle/>
                    <a:p>
                      <a:pPr algn="l" fontAlgn="b"/>
                      <a:r>
                        <a:rPr lang="en-US" sz="1050" u="none" strike="noStrike">
                          <a:effectLst/>
                        </a:rPr>
                        <a:t>IT Maintenance</a:t>
                      </a:r>
                      <a:endParaRPr lang="en-US" sz="105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200.00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2339467103"/>
                  </a:ext>
                </a:extLst>
              </a:tr>
              <a:tr h="154065">
                <a:tc>
                  <a:txBody>
                    <a:bodyPr/>
                    <a:lstStyle/>
                    <a:p>
                      <a:pPr algn="l" fontAlgn="b"/>
                      <a:endParaRPr lang="en-US" sz="1200" b="0"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4128006366"/>
                  </a:ext>
                </a:extLst>
              </a:tr>
              <a:tr h="132529">
                <a:tc>
                  <a:txBody>
                    <a:bodyPr/>
                    <a:lstStyle/>
                    <a:p>
                      <a:pPr algn="l" fontAlgn="b"/>
                      <a:r>
                        <a:rPr lang="en-US" sz="1050" u="none" strike="noStrike">
                          <a:effectLst/>
                        </a:rPr>
                        <a:t>Total Expenses</a:t>
                      </a:r>
                      <a:endParaRPr lang="en-US" sz="1050" b="1" i="0" u="none" strike="noStrike">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l" fontAlgn="b"/>
                      <a:r>
                        <a:rPr lang="en-US" sz="1050" u="none" strike="noStrike" dirty="0">
                          <a:effectLst/>
                        </a:rPr>
                        <a:t> $   55,490.00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tc>
                  <a:txBody>
                    <a:bodyPr/>
                    <a:lstStyle/>
                    <a:p>
                      <a:pPr algn="r" fontAlgn="b"/>
                      <a:r>
                        <a:rPr lang="en-US" sz="1050" u="none" strike="noStrike" dirty="0">
                          <a:effectLst/>
                        </a:rPr>
                        <a:t> $   31,826.10 </a:t>
                      </a:r>
                      <a:endParaRPr lang="en-US" sz="1050" b="0" i="0" u="none" strike="noStrike" dirty="0">
                        <a:solidFill>
                          <a:srgbClr val="000000"/>
                        </a:solidFill>
                        <a:effectLst/>
                        <a:latin typeface="Calibri" panose="020F0502020204030204" pitchFamily="34" charset="0"/>
                      </a:endParaRPr>
                    </a:p>
                  </a:txBody>
                  <a:tcPr marL="8283" marR="8283" marT="8283" marB="0" anchor="b">
                    <a:solidFill>
                      <a:schemeClr val="accent1">
                        <a:lumMod val="20000"/>
                        <a:lumOff val="80000"/>
                      </a:schemeClr>
                    </a:solidFill>
                  </a:tcPr>
                </a:tc>
                <a:extLst>
                  <a:ext uri="{0D108BD9-81ED-4DB2-BD59-A6C34878D82A}">
                    <a16:rowId xmlns:a16="http://schemas.microsoft.com/office/drawing/2014/main" val="4071199273"/>
                  </a:ext>
                </a:extLst>
              </a:tr>
            </a:tbl>
          </a:graphicData>
        </a:graphic>
      </p:graphicFrame>
    </p:spTree>
    <p:extLst>
      <p:ext uri="{BB962C8B-B14F-4D97-AF65-F5344CB8AC3E}">
        <p14:creationId xmlns:p14="http://schemas.microsoft.com/office/powerpoint/2010/main" val="1030391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252728"/>
          </a:xfrm>
        </p:spPr>
        <p:txBody>
          <a:bodyPr/>
          <a:lstStyle/>
          <a:p>
            <a:r>
              <a:rPr lang="en-US" dirty="0"/>
              <a:t>2020 Financial Planning</a:t>
            </a:r>
            <a:endParaRPr lang="en-US" dirty="0">
              <a:solidFill>
                <a:srgbClr val="FF0000"/>
              </a:solidFill>
              <a:highlight>
                <a:srgbClr val="FFFF00"/>
              </a:highlight>
            </a:endParaRPr>
          </a:p>
        </p:txBody>
      </p:sp>
      <p:sp>
        <p:nvSpPr>
          <p:cNvPr id="4" name="Shape 203"/>
          <p:cNvSpPr txBox="1"/>
          <p:nvPr/>
        </p:nvSpPr>
        <p:spPr>
          <a:xfrm>
            <a:off x="4419600" y="1676400"/>
            <a:ext cx="4286001" cy="4691892"/>
          </a:xfrm>
          <a:prstGeom prst="rect">
            <a:avLst/>
          </a:prstGeom>
          <a:noFill/>
          <a:ln>
            <a:noFill/>
          </a:ln>
        </p:spPr>
        <p:txBody>
          <a:bodyPr lIns="91425" tIns="45700" rIns="91425" bIns="45700" anchor="t" anchorCtr="0">
            <a:noAutofit/>
          </a:bodyPr>
          <a:lstStyle/>
          <a:p>
            <a:pPr marL="0" marR="0" lvl="0" indent="0" algn="l" rtl="0">
              <a:lnSpc>
                <a:spcPct val="30000"/>
              </a:lnSpc>
              <a:spcBef>
                <a:spcPts val="0"/>
              </a:spcBef>
              <a:buNone/>
            </a:pPr>
            <a:endParaRPr dirty="0">
              <a:solidFill>
                <a:schemeClr val="tx2"/>
              </a:solidFill>
              <a:sym typeface="Calibri"/>
            </a:endParaRPr>
          </a:p>
          <a:p>
            <a:pPr marL="342900" marR="0" lvl="0" indent="-342900" algn="l" rtl="0">
              <a:spcBef>
                <a:spcPts val="0"/>
              </a:spcBef>
              <a:buClr>
                <a:srgbClr val="929292"/>
              </a:buClr>
              <a:buSzPct val="100000"/>
              <a:buFont typeface="Arial"/>
              <a:buChar char="•"/>
            </a:pPr>
            <a:r>
              <a:rPr lang="en-US" dirty="0">
                <a:solidFill>
                  <a:schemeClr val="tx2"/>
                </a:solidFill>
                <a:sym typeface="Calibri"/>
              </a:rPr>
              <a:t>Anticipate $86,500 to start off FY20</a:t>
            </a:r>
          </a:p>
          <a:p>
            <a:pPr marL="342900" marR="0" lvl="0" indent="-342900" algn="l" rtl="0">
              <a:spcBef>
                <a:spcPts val="0"/>
              </a:spcBef>
              <a:buClr>
                <a:srgbClr val="929292"/>
              </a:buClr>
              <a:buSzPct val="100000"/>
              <a:buFont typeface="Arial"/>
              <a:buChar char="•"/>
            </a:pPr>
            <a:endParaRPr lang="en-US" dirty="0">
              <a:solidFill>
                <a:schemeClr val="tx2"/>
              </a:solidFill>
              <a:sym typeface="Calibri"/>
            </a:endParaRPr>
          </a:p>
          <a:p>
            <a:pPr marL="342900" marR="0" lvl="0" indent="-342900" algn="l" rtl="0">
              <a:spcBef>
                <a:spcPts val="0"/>
              </a:spcBef>
              <a:buClr>
                <a:srgbClr val="929292"/>
              </a:buClr>
              <a:buSzPct val="100000"/>
              <a:buFont typeface="Arial"/>
              <a:buChar char="•"/>
            </a:pPr>
            <a:r>
              <a:rPr lang="en-US" dirty="0">
                <a:solidFill>
                  <a:schemeClr val="tx2"/>
                </a:solidFill>
                <a:sym typeface="Calibri"/>
              </a:rPr>
              <a:t>Includes participation in the trash program</a:t>
            </a:r>
          </a:p>
          <a:p>
            <a:pPr marL="342900" marR="0" lvl="0" indent="-342900" algn="l" rtl="0">
              <a:spcBef>
                <a:spcPts val="0"/>
              </a:spcBef>
              <a:buClr>
                <a:srgbClr val="929292"/>
              </a:buClr>
              <a:buSzPct val="100000"/>
              <a:buFont typeface="Arial"/>
              <a:buChar char="•"/>
            </a:pPr>
            <a:endParaRPr lang="en-US" dirty="0">
              <a:solidFill>
                <a:schemeClr val="tx2"/>
              </a:solidFill>
              <a:sym typeface="Calibri"/>
            </a:endParaRPr>
          </a:p>
          <a:p>
            <a:pPr marL="342900" marR="0" lvl="0" indent="-342900" algn="l" rtl="0">
              <a:spcBef>
                <a:spcPts val="0"/>
              </a:spcBef>
              <a:buClr>
                <a:srgbClr val="929292"/>
              </a:buClr>
              <a:buSzPct val="100000"/>
              <a:buFont typeface="Arial"/>
              <a:buChar char="•"/>
            </a:pPr>
            <a:r>
              <a:rPr lang="en-US" dirty="0">
                <a:solidFill>
                  <a:schemeClr val="tx2"/>
                </a:solidFill>
                <a:sym typeface="Calibri"/>
              </a:rPr>
              <a:t>Landscaping is the biggest expense</a:t>
            </a:r>
          </a:p>
          <a:p>
            <a:pPr marL="342900" marR="0" lvl="0" indent="-342900" algn="l" rtl="0">
              <a:spcBef>
                <a:spcPts val="0"/>
              </a:spcBef>
              <a:buClr>
                <a:srgbClr val="929292"/>
              </a:buClr>
              <a:buSzPct val="100000"/>
              <a:buFont typeface="Arial"/>
              <a:buChar char="•"/>
            </a:pPr>
            <a:endParaRPr lang="en-US" dirty="0">
              <a:solidFill>
                <a:schemeClr val="tx2"/>
              </a:solidFill>
              <a:sym typeface="Calibri"/>
            </a:endParaRPr>
          </a:p>
          <a:p>
            <a:pPr marL="342900" marR="0" lvl="0" indent="-342900" algn="l" rtl="0">
              <a:spcBef>
                <a:spcPts val="0"/>
              </a:spcBef>
              <a:buClr>
                <a:srgbClr val="929292"/>
              </a:buClr>
              <a:buSzPct val="100000"/>
              <a:buFont typeface="Arial"/>
              <a:buChar char="•"/>
            </a:pPr>
            <a:r>
              <a:rPr lang="en-US" dirty="0">
                <a:solidFill>
                  <a:schemeClr val="tx2"/>
                </a:solidFill>
                <a:sym typeface="Calibri"/>
              </a:rPr>
              <a:t>Snow removal variable expense; a portion is reimbursed by the county</a:t>
            </a:r>
          </a:p>
          <a:p>
            <a:pPr marL="342900" marR="0" lvl="0" indent="-342900" algn="l" rtl="0">
              <a:spcBef>
                <a:spcPts val="0"/>
              </a:spcBef>
              <a:buClr>
                <a:srgbClr val="929292"/>
              </a:buClr>
              <a:buSzPct val="100000"/>
              <a:buFont typeface="Arial"/>
              <a:buChar char="•"/>
            </a:pPr>
            <a:endParaRPr lang="en-US" dirty="0">
              <a:solidFill>
                <a:schemeClr val="tx2"/>
              </a:solidFill>
              <a:sym typeface="Calibri"/>
            </a:endParaRPr>
          </a:p>
          <a:p>
            <a:pPr marL="342900" marR="0" lvl="0" indent="-342900" algn="l" rtl="0">
              <a:spcBef>
                <a:spcPts val="0"/>
              </a:spcBef>
              <a:buClr>
                <a:srgbClr val="929292"/>
              </a:buClr>
              <a:buSzPct val="100000"/>
              <a:buFont typeface="Arial"/>
              <a:buChar char="•"/>
            </a:pPr>
            <a:r>
              <a:rPr lang="en-US" dirty="0">
                <a:solidFill>
                  <a:schemeClr val="tx2"/>
                </a:solidFill>
                <a:sym typeface="Calibri"/>
              </a:rPr>
              <a:t>Budgeted Net loss: $3,593</a:t>
            </a:r>
          </a:p>
          <a:p>
            <a:pPr marL="0" marR="0" lvl="0" indent="0" algn="l" rtl="0">
              <a:spcBef>
                <a:spcPts val="0"/>
              </a:spcBef>
              <a:buNone/>
            </a:pPr>
            <a:endParaRPr dirty="0">
              <a:solidFill>
                <a:srgbClr val="5B5B5B"/>
              </a:solidFill>
              <a:latin typeface="Calibri"/>
              <a:ea typeface="Calibri"/>
              <a:cs typeface="Calibri"/>
              <a:sym typeface="Calibri"/>
            </a:endParaRPr>
          </a:p>
        </p:txBody>
      </p:sp>
      <p:graphicFrame>
        <p:nvGraphicFramePr>
          <p:cNvPr id="5" name="Table 4">
            <a:extLst>
              <a:ext uri="{FF2B5EF4-FFF2-40B4-BE49-F238E27FC236}">
                <a16:creationId xmlns:a16="http://schemas.microsoft.com/office/drawing/2014/main" id="{07454C81-5E7E-DE4F-9EE9-0FA5D9FB7F06}"/>
              </a:ext>
            </a:extLst>
          </p:cNvPr>
          <p:cNvGraphicFramePr>
            <a:graphicFrameLocks noGrp="1"/>
          </p:cNvGraphicFramePr>
          <p:nvPr>
            <p:extLst/>
          </p:nvPr>
        </p:nvGraphicFramePr>
        <p:xfrm>
          <a:off x="304800" y="990600"/>
          <a:ext cx="3886200" cy="5754905"/>
        </p:xfrm>
        <a:graphic>
          <a:graphicData uri="http://schemas.openxmlformats.org/drawingml/2006/table">
            <a:tbl>
              <a:tblPr/>
              <a:tblGrid>
                <a:gridCol w="2690446">
                  <a:extLst>
                    <a:ext uri="{9D8B030D-6E8A-4147-A177-3AD203B41FA5}">
                      <a16:colId xmlns:a16="http://schemas.microsoft.com/office/drawing/2014/main" val="627618637"/>
                    </a:ext>
                  </a:extLst>
                </a:gridCol>
                <a:gridCol w="1195754">
                  <a:extLst>
                    <a:ext uri="{9D8B030D-6E8A-4147-A177-3AD203B41FA5}">
                      <a16:colId xmlns:a16="http://schemas.microsoft.com/office/drawing/2014/main" val="2237110520"/>
                    </a:ext>
                  </a:extLst>
                </a:gridCol>
              </a:tblGrid>
              <a:tr h="279933">
                <a:tc>
                  <a:txBody>
                    <a:bodyPr/>
                    <a:lstStyle/>
                    <a:p>
                      <a:pPr rtl="0" fontAlgn="b"/>
                      <a:r>
                        <a:rPr lang="en-US" sz="1050" b="1" dirty="0">
                          <a:solidFill>
                            <a:srgbClr val="000000"/>
                          </a:solidFill>
                          <a:effectLst/>
                        </a:rPr>
                        <a:t>Budget Income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rtl="0" fontAlgn="b"/>
                      <a:endParaRPr lang="en-US" sz="2400">
                        <a:effectLst/>
                      </a:endParaRP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917627833"/>
                  </a:ext>
                </a:extLst>
              </a:tr>
              <a:tr h="278860">
                <a:tc>
                  <a:txBody>
                    <a:bodyPr/>
                    <a:lstStyle/>
                    <a:p>
                      <a:pPr rtl="0" fontAlgn="b"/>
                      <a:r>
                        <a:rPr lang="en-US" sz="1050" dirty="0">
                          <a:solidFill>
                            <a:srgbClr val="000000"/>
                          </a:solidFill>
                          <a:effectLst/>
                        </a:rPr>
                        <a:t>Assessment</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r" rtl="0" fontAlgn="b"/>
                      <a:r>
                        <a:rPr lang="en-US" sz="1050" dirty="0">
                          <a:solidFill>
                            <a:srgbClr val="000000"/>
                          </a:solidFill>
                          <a:effectLst/>
                        </a:rPr>
                        <a:t>$ 46,839.00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87140786"/>
                  </a:ext>
                </a:extLst>
              </a:tr>
              <a:tr h="309845">
                <a:tc>
                  <a:txBody>
                    <a:bodyPr/>
                    <a:lstStyle/>
                    <a:p>
                      <a:pPr rtl="0" fontAlgn="b"/>
                      <a:r>
                        <a:rPr lang="en-US" sz="1050" dirty="0">
                          <a:solidFill>
                            <a:srgbClr val="000000"/>
                          </a:solidFill>
                          <a:effectLst/>
                        </a:rPr>
                        <a:t>Snow removal reimbursement</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r" rtl="0" fontAlgn="b"/>
                      <a:r>
                        <a:rPr lang="en-US" sz="1050">
                          <a:solidFill>
                            <a:srgbClr val="000000"/>
                          </a:solidFill>
                          <a:effectLst/>
                        </a:rPr>
                        <a:t>$ 250.00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62576869"/>
                  </a:ext>
                </a:extLst>
              </a:tr>
              <a:tr h="154922">
                <a:tc>
                  <a:txBody>
                    <a:bodyPr/>
                    <a:lstStyle/>
                    <a:p>
                      <a:pPr rtl="0" fontAlgn="b"/>
                      <a:r>
                        <a:rPr lang="en-US" sz="1050" dirty="0">
                          <a:solidFill>
                            <a:srgbClr val="000000"/>
                          </a:solidFill>
                          <a:effectLst/>
                        </a:rPr>
                        <a:t>Fines</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r" rtl="0" fontAlgn="b"/>
                      <a:r>
                        <a:rPr lang="en-US" sz="1050">
                          <a:solidFill>
                            <a:srgbClr val="000000"/>
                          </a:solidFill>
                          <a:effectLst/>
                        </a:rPr>
                        <a:t>$ -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443753617"/>
                  </a:ext>
                </a:extLst>
              </a:tr>
              <a:tr h="154922">
                <a:tc>
                  <a:txBody>
                    <a:bodyPr/>
                    <a:lstStyle/>
                    <a:p>
                      <a:pPr rtl="0" fontAlgn="b"/>
                      <a:r>
                        <a:rPr lang="en-US" sz="1050" dirty="0">
                          <a:solidFill>
                            <a:srgbClr val="000000"/>
                          </a:solidFill>
                          <a:effectLst/>
                        </a:rPr>
                        <a:t>Miscellaneous</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r" rtl="0" fontAlgn="b"/>
                      <a:r>
                        <a:rPr lang="en-US" sz="1050" dirty="0">
                          <a:solidFill>
                            <a:srgbClr val="000000"/>
                          </a:solidFill>
                          <a:effectLst/>
                        </a:rPr>
                        <a:t>$ -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56324638"/>
                  </a:ext>
                </a:extLst>
              </a:tr>
              <a:tr h="278860">
                <a:tc>
                  <a:txBody>
                    <a:bodyPr/>
                    <a:lstStyle/>
                    <a:p>
                      <a:pPr rtl="0" fontAlgn="b"/>
                      <a:r>
                        <a:rPr lang="en-US" sz="1050" b="1">
                          <a:solidFill>
                            <a:srgbClr val="000000"/>
                          </a:solidFill>
                          <a:effectLst/>
                        </a:rPr>
                        <a:t>Total Income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tc>
                  <a:txBody>
                    <a:bodyPr/>
                    <a:lstStyle/>
                    <a:p>
                      <a:pPr algn="r" rtl="0" fontAlgn="b"/>
                      <a:r>
                        <a:rPr lang="en-US" sz="1050" dirty="0">
                          <a:solidFill>
                            <a:srgbClr val="000000"/>
                          </a:solidFill>
                          <a:effectLst/>
                        </a:rPr>
                        <a:t>$ 47,089.00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967253978"/>
                  </a:ext>
                </a:extLst>
              </a:tr>
              <a:tr h="154922">
                <a:tc>
                  <a:txBody>
                    <a:bodyPr/>
                    <a:lstStyle/>
                    <a:p>
                      <a:pPr rtl="0" fontAlgn="b"/>
                      <a:endParaRPr lang="en-US" sz="1050">
                        <a:solidFill>
                          <a:srgbClr val="000000"/>
                        </a:solidFill>
                        <a:effectLst/>
                      </a:endParaRP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50">
                        <a:solidFill>
                          <a:srgbClr val="000000"/>
                        </a:solidFill>
                        <a:effectLst/>
                      </a:endParaRP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428134234"/>
                  </a:ext>
                </a:extLst>
              </a:tr>
              <a:tr h="154922">
                <a:tc>
                  <a:txBody>
                    <a:bodyPr/>
                    <a:lstStyle/>
                    <a:p>
                      <a:pPr rtl="0" fontAlgn="b"/>
                      <a:r>
                        <a:rPr lang="en-US" sz="1050" b="1" dirty="0">
                          <a:solidFill>
                            <a:srgbClr val="000000"/>
                          </a:solidFill>
                          <a:effectLst/>
                        </a:rPr>
                        <a:t>Budget Expenses</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rtl="0" fontAlgn="b"/>
                      <a:endParaRPr lang="en-US" sz="1050">
                        <a:solidFill>
                          <a:srgbClr val="000000"/>
                        </a:solidFill>
                        <a:effectLst/>
                      </a:endParaRP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83512834"/>
                  </a:ext>
                </a:extLst>
              </a:tr>
              <a:tr h="154922">
                <a:tc>
                  <a:txBody>
                    <a:bodyPr/>
                    <a:lstStyle/>
                    <a:p>
                      <a:pPr rtl="0" fontAlgn="b"/>
                      <a:r>
                        <a:rPr lang="en-US" sz="1050" dirty="0">
                          <a:solidFill>
                            <a:srgbClr val="000000"/>
                          </a:solidFill>
                          <a:effectLst/>
                        </a:rPr>
                        <a:t>Bank Fees</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$ 60.00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54654568"/>
                  </a:ext>
                </a:extLst>
              </a:tr>
              <a:tr h="154922">
                <a:tc>
                  <a:txBody>
                    <a:bodyPr/>
                    <a:lstStyle/>
                    <a:p>
                      <a:pPr rtl="0" fontAlgn="b"/>
                      <a:r>
                        <a:rPr lang="en-US" sz="1050" dirty="0">
                          <a:solidFill>
                            <a:srgbClr val="000000"/>
                          </a:solidFill>
                          <a:effectLst/>
                        </a:rPr>
                        <a:t>Business Expenses</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$ 600.00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93108100"/>
                  </a:ext>
                </a:extLst>
              </a:tr>
              <a:tr h="154922">
                <a:tc>
                  <a:txBody>
                    <a:bodyPr/>
                    <a:lstStyle/>
                    <a:p>
                      <a:pPr rtl="0" fontAlgn="b"/>
                      <a:r>
                        <a:rPr lang="en-US" sz="1050" dirty="0">
                          <a:solidFill>
                            <a:srgbClr val="000000"/>
                          </a:solidFill>
                          <a:effectLst/>
                        </a:rPr>
                        <a:t>PO box rental</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$ 325.00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48215204"/>
                  </a:ext>
                </a:extLst>
              </a:tr>
              <a:tr h="154922">
                <a:tc>
                  <a:txBody>
                    <a:bodyPr/>
                    <a:lstStyle/>
                    <a:p>
                      <a:pPr rtl="0" fontAlgn="b"/>
                      <a:r>
                        <a:rPr lang="en-US" sz="1050" dirty="0">
                          <a:solidFill>
                            <a:srgbClr val="000000"/>
                          </a:solidFill>
                          <a:effectLst/>
                        </a:rPr>
                        <a:t>Insurance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$ 750.00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171375281"/>
                  </a:ext>
                </a:extLst>
              </a:tr>
              <a:tr h="154922">
                <a:tc>
                  <a:txBody>
                    <a:bodyPr/>
                    <a:lstStyle/>
                    <a:p>
                      <a:pPr rtl="0" fontAlgn="b"/>
                      <a:r>
                        <a:rPr lang="en-US" sz="1050">
                          <a:solidFill>
                            <a:srgbClr val="000000"/>
                          </a:solidFill>
                          <a:effectLst/>
                        </a:rPr>
                        <a:t>Annual Meeting Expense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$ 500.00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15422231"/>
                  </a:ext>
                </a:extLst>
              </a:tr>
              <a:tr h="154922">
                <a:tc>
                  <a:txBody>
                    <a:bodyPr/>
                    <a:lstStyle/>
                    <a:p>
                      <a:pPr rtl="0" fontAlgn="b"/>
                      <a:r>
                        <a:rPr lang="en-US" sz="1050" dirty="0">
                          <a:solidFill>
                            <a:srgbClr val="000000"/>
                          </a:solidFill>
                          <a:effectLst/>
                        </a:rPr>
                        <a:t>Franchise fee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$ 25.00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96901426"/>
                  </a:ext>
                </a:extLst>
              </a:tr>
              <a:tr h="154922">
                <a:tc>
                  <a:txBody>
                    <a:bodyPr/>
                    <a:lstStyle/>
                    <a:p>
                      <a:pPr rtl="0" fontAlgn="b"/>
                      <a:r>
                        <a:rPr lang="en-US" sz="1050">
                          <a:solidFill>
                            <a:srgbClr val="000000"/>
                          </a:solidFill>
                          <a:effectLst/>
                        </a:rPr>
                        <a:t>Property Taxes</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$ 62.00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98183486"/>
                  </a:ext>
                </a:extLst>
              </a:tr>
              <a:tr h="154922">
                <a:tc>
                  <a:txBody>
                    <a:bodyPr/>
                    <a:lstStyle/>
                    <a:p>
                      <a:pPr rtl="0" fontAlgn="b"/>
                      <a:r>
                        <a:rPr lang="en-US" sz="1050" dirty="0">
                          <a:solidFill>
                            <a:srgbClr val="000000"/>
                          </a:solidFill>
                          <a:effectLst/>
                        </a:rPr>
                        <a:t>Income Tax</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$ 50.00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55482808"/>
                  </a:ext>
                </a:extLst>
              </a:tr>
              <a:tr h="278860">
                <a:tc>
                  <a:txBody>
                    <a:bodyPr/>
                    <a:lstStyle/>
                    <a:p>
                      <a:pPr rtl="0" fontAlgn="b"/>
                      <a:r>
                        <a:rPr lang="en-US" sz="1050" dirty="0">
                          <a:solidFill>
                            <a:srgbClr val="000000"/>
                          </a:solidFill>
                          <a:effectLst/>
                        </a:rPr>
                        <a:t>Capital Improvement contribution</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34447402"/>
                  </a:ext>
                </a:extLst>
              </a:tr>
              <a:tr h="278860">
                <a:tc>
                  <a:txBody>
                    <a:bodyPr/>
                    <a:lstStyle/>
                    <a:p>
                      <a:pPr rtl="0" fontAlgn="b"/>
                      <a:r>
                        <a:rPr lang="en-US" sz="1050" dirty="0">
                          <a:solidFill>
                            <a:srgbClr val="000000"/>
                          </a:solidFill>
                          <a:effectLst/>
                        </a:rPr>
                        <a:t>Trash Program</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$ 18,900.00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06407326"/>
                  </a:ext>
                </a:extLst>
              </a:tr>
              <a:tr h="154922">
                <a:tc>
                  <a:txBody>
                    <a:bodyPr/>
                    <a:lstStyle/>
                    <a:p>
                      <a:pPr rtl="0" fontAlgn="b"/>
                      <a:r>
                        <a:rPr lang="en-US" sz="1050" dirty="0">
                          <a:solidFill>
                            <a:srgbClr val="000000"/>
                          </a:solidFill>
                          <a:effectLst/>
                        </a:rPr>
                        <a:t>Accounting</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$ 300.00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84419102"/>
                  </a:ext>
                </a:extLst>
              </a:tr>
              <a:tr h="278860">
                <a:tc>
                  <a:txBody>
                    <a:bodyPr/>
                    <a:lstStyle/>
                    <a:p>
                      <a:pPr rtl="0" fontAlgn="b"/>
                      <a:r>
                        <a:rPr lang="en-US" sz="1050" dirty="0">
                          <a:solidFill>
                            <a:srgbClr val="000000"/>
                          </a:solidFill>
                          <a:effectLst/>
                        </a:rPr>
                        <a:t>Lawn Maintenance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$ 25,000.00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62855300"/>
                  </a:ext>
                </a:extLst>
              </a:tr>
              <a:tr h="154922">
                <a:tc>
                  <a:txBody>
                    <a:bodyPr/>
                    <a:lstStyle/>
                    <a:p>
                      <a:pPr rtl="0" fontAlgn="b"/>
                      <a:r>
                        <a:rPr lang="en-US" sz="1050" dirty="0">
                          <a:solidFill>
                            <a:srgbClr val="000000"/>
                          </a:solidFill>
                          <a:effectLst/>
                        </a:rPr>
                        <a:t>Snow Removal</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$ 2,000.00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97673797"/>
                  </a:ext>
                </a:extLst>
              </a:tr>
              <a:tr h="154922">
                <a:tc>
                  <a:txBody>
                    <a:bodyPr/>
                    <a:lstStyle/>
                    <a:p>
                      <a:pPr rtl="0" fontAlgn="b"/>
                      <a:r>
                        <a:rPr lang="en-US" sz="1050">
                          <a:solidFill>
                            <a:srgbClr val="000000"/>
                          </a:solidFill>
                          <a:effectLst/>
                        </a:rPr>
                        <a:t>Misc Maintenance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$ 1,000.00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1575319"/>
                  </a:ext>
                </a:extLst>
              </a:tr>
              <a:tr h="154922">
                <a:tc>
                  <a:txBody>
                    <a:bodyPr/>
                    <a:lstStyle/>
                    <a:p>
                      <a:pPr rtl="0" fontAlgn="b"/>
                      <a:r>
                        <a:rPr lang="en-US" sz="1050">
                          <a:solidFill>
                            <a:srgbClr val="000000"/>
                          </a:solidFill>
                          <a:effectLst/>
                        </a:rPr>
                        <a:t>Trash Service (Dumpster)</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$ 700.00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31554759"/>
                  </a:ext>
                </a:extLst>
              </a:tr>
              <a:tr h="154922">
                <a:tc>
                  <a:txBody>
                    <a:bodyPr/>
                    <a:lstStyle/>
                    <a:p>
                      <a:pPr rtl="0" fontAlgn="b"/>
                      <a:r>
                        <a:rPr lang="en-US" sz="1050" dirty="0">
                          <a:solidFill>
                            <a:srgbClr val="000000"/>
                          </a:solidFill>
                          <a:effectLst/>
                        </a:rPr>
                        <a:t>Water</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74696529"/>
                  </a:ext>
                </a:extLst>
              </a:tr>
              <a:tr h="154922">
                <a:tc>
                  <a:txBody>
                    <a:bodyPr/>
                    <a:lstStyle/>
                    <a:p>
                      <a:pPr rtl="0" fontAlgn="b"/>
                      <a:r>
                        <a:rPr lang="en-US" sz="1050" dirty="0">
                          <a:solidFill>
                            <a:srgbClr val="000000"/>
                          </a:solidFill>
                          <a:effectLst/>
                        </a:rPr>
                        <a:t>Electric</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a:solidFill>
                            <a:srgbClr val="000000"/>
                          </a:solidFill>
                          <a:effectLst/>
                        </a:rPr>
                        <a:t>$ 210.00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31950751"/>
                  </a:ext>
                </a:extLst>
              </a:tr>
              <a:tr h="154922">
                <a:tc>
                  <a:txBody>
                    <a:bodyPr/>
                    <a:lstStyle/>
                    <a:p>
                      <a:pPr rtl="0" fontAlgn="b"/>
                      <a:r>
                        <a:rPr lang="en-US" sz="1050">
                          <a:solidFill>
                            <a:srgbClr val="000000"/>
                          </a:solidFill>
                          <a:effectLst/>
                        </a:rPr>
                        <a:t>IT Maintenance</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dirty="0">
                          <a:solidFill>
                            <a:srgbClr val="000000"/>
                          </a:solidFill>
                          <a:effectLst/>
                        </a:rPr>
                        <a:t>$ 200.00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45444370"/>
                  </a:ext>
                </a:extLst>
              </a:tr>
              <a:tr h="279933">
                <a:tc>
                  <a:txBody>
                    <a:bodyPr/>
                    <a:lstStyle/>
                    <a:p>
                      <a:pPr rtl="0" fontAlgn="b"/>
                      <a:endParaRPr lang="en-US" sz="2400">
                        <a:effectLst/>
                      </a:endParaRP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rtl="0" fontAlgn="b"/>
                      <a:endParaRPr lang="en-US" sz="2400" dirty="0">
                        <a:effectLst/>
                      </a:endParaRP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77729296"/>
                  </a:ext>
                </a:extLst>
              </a:tr>
              <a:tr h="278860">
                <a:tc>
                  <a:txBody>
                    <a:bodyPr/>
                    <a:lstStyle/>
                    <a:p>
                      <a:pPr rtl="0" fontAlgn="b"/>
                      <a:r>
                        <a:rPr lang="en-US" sz="1050" b="1">
                          <a:solidFill>
                            <a:srgbClr val="000000"/>
                          </a:solidFill>
                          <a:effectLst/>
                        </a:rPr>
                        <a:t>Total Expenses</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tc>
                  <a:txBody>
                    <a:bodyPr/>
                    <a:lstStyle/>
                    <a:p>
                      <a:pPr algn="r" rtl="0" fontAlgn="b"/>
                      <a:r>
                        <a:rPr lang="en-US" sz="1050" dirty="0">
                          <a:solidFill>
                            <a:srgbClr val="000000"/>
                          </a:solidFill>
                          <a:effectLst/>
                        </a:rPr>
                        <a:t>$ 50,682.00 </a:t>
                      </a:r>
                    </a:p>
                  </a:txBody>
                  <a:tcPr marL="20558" marR="20558"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28862679"/>
                  </a:ext>
                </a:extLst>
              </a:tr>
            </a:tbl>
          </a:graphicData>
        </a:graphic>
      </p:graphicFrame>
    </p:spTree>
    <p:extLst>
      <p:ext uri="{BB962C8B-B14F-4D97-AF65-F5344CB8AC3E}">
        <p14:creationId xmlns:p14="http://schemas.microsoft.com/office/powerpoint/2010/main" val="3046484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2020 Annual Assessment</a:t>
            </a:r>
          </a:p>
        </p:txBody>
      </p:sp>
      <p:sp>
        <p:nvSpPr>
          <p:cNvPr id="4" name="Shape 218"/>
          <p:cNvSpPr txBox="1"/>
          <p:nvPr/>
        </p:nvSpPr>
        <p:spPr>
          <a:xfrm>
            <a:off x="381000" y="1752600"/>
            <a:ext cx="8714792" cy="4648200"/>
          </a:xfrm>
          <a:prstGeom prst="rect">
            <a:avLst/>
          </a:prstGeom>
          <a:noFill/>
          <a:ln>
            <a:noFill/>
          </a:ln>
        </p:spPr>
        <p:txBody>
          <a:bodyPr lIns="91425" tIns="45700" rIns="91425" bIns="45700" anchor="t" anchorCtr="0">
            <a:noAutofit/>
          </a:bodyPr>
          <a:lstStyle/>
          <a:p>
            <a:pPr marL="0" marR="0" lvl="0" indent="0" algn="l" rtl="0">
              <a:lnSpc>
                <a:spcPct val="30000"/>
              </a:lnSpc>
              <a:spcBef>
                <a:spcPts val="0"/>
              </a:spcBef>
              <a:buNone/>
            </a:pPr>
            <a:endParaRPr sz="2000" dirty="0">
              <a:solidFill>
                <a:schemeClr val="tx2"/>
              </a:solidFill>
              <a:sym typeface="Calibri"/>
            </a:endParaRPr>
          </a:p>
          <a:p>
            <a:pPr marL="342900" marR="0" lvl="0" indent="-342900" algn="l" rtl="0">
              <a:spcBef>
                <a:spcPts val="0"/>
              </a:spcBef>
              <a:buClr>
                <a:srgbClr val="929292"/>
              </a:buClr>
              <a:buSzPct val="100000"/>
              <a:buFont typeface="Arial"/>
              <a:buChar char="•"/>
            </a:pPr>
            <a:r>
              <a:rPr lang="en-US" sz="2000" dirty="0">
                <a:solidFill>
                  <a:schemeClr val="tx2"/>
                </a:solidFill>
                <a:sym typeface="Calibri"/>
              </a:rPr>
              <a:t>Assessment for Maintenance of Common Areas, </a:t>
            </a:r>
            <a:br>
              <a:rPr lang="en-US" sz="2000" dirty="0">
                <a:solidFill>
                  <a:schemeClr val="tx2"/>
                </a:solidFill>
                <a:sym typeface="Calibri"/>
              </a:rPr>
            </a:br>
            <a:r>
              <a:rPr lang="en-US" sz="2000" dirty="0">
                <a:solidFill>
                  <a:schemeClr val="tx2"/>
                </a:solidFill>
                <a:sym typeface="Calibri"/>
              </a:rPr>
              <a:t>Operating Expenses, Capital Improvements </a:t>
            </a:r>
          </a:p>
          <a:p>
            <a:pPr marR="0" lvl="0" algn="l" rtl="0">
              <a:spcBef>
                <a:spcPts val="0"/>
              </a:spcBef>
              <a:buClr>
                <a:srgbClr val="929292"/>
              </a:buClr>
              <a:buSzPct val="100000"/>
            </a:pPr>
            <a:endParaRPr lang="en-US" sz="2000" dirty="0">
              <a:solidFill>
                <a:schemeClr val="tx2"/>
              </a:solidFill>
              <a:sym typeface="Calibri"/>
            </a:endParaRPr>
          </a:p>
          <a:p>
            <a:pPr marL="342900" marR="0" lvl="0" indent="-342900" algn="l" rtl="0">
              <a:spcBef>
                <a:spcPts val="0"/>
              </a:spcBef>
              <a:buClr>
                <a:srgbClr val="929292"/>
              </a:buClr>
              <a:buSzPct val="100000"/>
              <a:buFont typeface="Arial"/>
              <a:buChar char="•"/>
            </a:pPr>
            <a:r>
              <a:rPr lang="en-US" sz="2000" dirty="0">
                <a:solidFill>
                  <a:schemeClr val="tx2"/>
                </a:solidFill>
                <a:sym typeface="Calibri"/>
              </a:rPr>
              <a:t>Assessment To Be Collected by New Castle County</a:t>
            </a:r>
          </a:p>
          <a:p>
            <a:pPr marL="800100" lvl="1" indent="-342900">
              <a:buClr>
                <a:srgbClr val="929292"/>
              </a:buClr>
              <a:buSzPct val="100000"/>
              <a:buFont typeface="Arial"/>
              <a:buChar char="•"/>
            </a:pPr>
            <a:r>
              <a:rPr lang="en-US" sz="2000" dirty="0">
                <a:solidFill>
                  <a:schemeClr val="tx2"/>
                </a:solidFill>
                <a:sym typeface="Calibri"/>
              </a:rPr>
              <a:t>Bills will be mailed in March with a due date in April</a:t>
            </a:r>
          </a:p>
          <a:p>
            <a:pPr marL="342900" lvl="4" indent="-342900">
              <a:buClr>
                <a:srgbClr val="929292"/>
              </a:buClr>
              <a:buSzPct val="100000"/>
              <a:buFont typeface="Arial" panose="020B0604020202020204" pitchFamily="34" charset="0"/>
              <a:buChar char="•"/>
            </a:pPr>
            <a:endParaRPr lang="en-US" sz="2000" dirty="0">
              <a:solidFill>
                <a:schemeClr val="tx2"/>
              </a:solidFill>
              <a:highlight>
                <a:srgbClr val="FFFF00"/>
              </a:highlight>
              <a:sym typeface="Calibri"/>
            </a:endParaRPr>
          </a:p>
          <a:p>
            <a:pPr marL="342900" lvl="4" indent="-342900">
              <a:buClr>
                <a:srgbClr val="929292"/>
              </a:buClr>
              <a:buSzPct val="100000"/>
              <a:buFont typeface="Arial" panose="020B0604020202020204" pitchFamily="34" charset="0"/>
              <a:buChar char="•"/>
            </a:pPr>
            <a:r>
              <a:rPr lang="en-US" sz="2000" dirty="0">
                <a:solidFill>
                  <a:schemeClr val="tx2"/>
                </a:solidFill>
                <a:sym typeface="Calibri"/>
              </a:rPr>
              <a:t>2020 Vote– </a:t>
            </a:r>
          </a:p>
          <a:p>
            <a:pPr marL="800100" lvl="5" indent="-342900">
              <a:buClr>
                <a:srgbClr val="929292"/>
              </a:buClr>
              <a:buSzPct val="100000"/>
              <a:buFont typeface="Arial" panose="020B0604020202020204" pitchFamily="34" charset="0"/>
              <a:buChar char="•"/>
            </a:pPr>
            <a:r>
              <a:rPr lang="en-US" sz="2800" b="1" dirty="0">
                <a:solidFill>
                  <a:schemeClr val="tx2"/>
                </a:solidFill>
              </a:rPr>
              <a:t>$550 yearly assessment </a:t>
            </a:r>
          </a:p>
          <a:p>
            <a:pPr marL="800100" lvl="5" indent="-342900">
              <a:buClr>
                <a:srgbClr val="929292"/>
              </a:buClr>
              <a:buSzPct val="100000"/>
              <a:buFont typeface="Arial" panose="020B0604020202020204" pitchFamily="34" charset="0"/>
              <a:buChar char="•"/>
            </a:pPr>
            <a:endParaRPr lang="en-US" sz="2800" b="1" dirty="0">
              <a:solidFill>
                <a:schemeClr val="tx2"/>
              </a:solidFill>
            </a:endParaRPr>
          </a:p>
          <a:p>
            <a:pPr marL="800100" lvl="5" indent="-342900">
              <a:buClr>
                <a:srgbClr val="929292"/>
              </a:buClr>
              <a:buSzPct val="100000"/>
              <a:buFont typeface="Arial" panose="020B0604020202020204" pitchFamily="34" charset="0"/>
              <a:buChar char="•"/>
            </a:pPr>
            <a:r>
              <a:rPr lang="en-US" sz="2000" b="1" dirty="0">
                <a:solidFill>
                  <a:schemeClr val="tx2"/>
                </a:solidFill>
              </a:rPr>
              <a:t>Increase of $50 due to participation in trash program           ($216 per household)</a:t>
            </a:r>
            <a:br>
              <a:rPr lang="en-US" sz="2000" dirty="0">
                <a:solidFill>
                  <a:schemeClr val="tx2"/>
                </a:solidFill>
              </a:rPr>
            </a:br>
            <a:endParaRPr sz="2200" dirty="0">
              <a:solidFill>
                <a:srgbClr val="5B5B5B"/>
              </a:solidFill>
              <a:latin typeface="Calibri"/>
              <a:ea typeface="Calibri"/>
              <a:cs typeface="Calibri"/>
              <a:sym typeface="Calibri"/>
            </a:endParaRPr>
          </a:p>
        </p:txBody>
      </p:sp>
    </p:spTree>
    <p:extLst>
      <p:ext uri="{BB962C8B-B14F-4D97-AF65-F5344CB8AC3E}">
        <p14:creationId xmlns:p14="http://schemas.microsoft.com/office/powerpoint/2010/main" val="2199406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VOTES and Board Nominations</a:t>
            </a:r>
          </a:p>
        </p:txBody>
      </p:sp>
      <p:sp>
        <p:nvSpPr>
          <p:cNvPr id="3" name="Text Placeholder 2"/>
          <p:cNvSpPr>
            <a:spLocks noGrp="1"/>
          </p:cNvSpPr>
          <p:nvPr>
            <p:ph idx="1"/>
          </p:nvPr>
        </p:nvSpPr>
        <p:spPr>
          <a:xfrm>
            <a:off x="533400" y="2209800"/>
            <a:ext cx="7408333" cy="3450696"/>
          </a:xfrm>
        </p:spPr>
        <p:txBody>
          <a:bodyPr>
            <a:normAutofit/>
          </a:bodyPr>
          <a:lstStyle/>
          <a:p>
            <a:r>
              <a:rPr lang="en-US" sz="2000" dirty="0"/>
              <a:t>Please submit your votes at this time for the following items:</a:t>
            </a:r>
          </a:p>
          <a:p>
            <a:pPr lvl="1"/>
            <a:r>
              <a:rPr lang="en-US" sz="2000" dirty="0"/>
              <a:t>Annual Assessment of $550</a:t>
            </a:r>
          </a:p>
          <a:p>
            <a:pPr lvl="1"/>
            <a:endParaRPr lang="en-US" dirty="0"/>
          </a:p>
          <a:p>
            <a:r>
              <a:rPr lang="en-US" sz="2000" b="1" dirty="0"/>
              <a:t>If you would like to nominate yourself to participate in the 2020 volunteer Board of Directors, please come forward</a:t>
            </a:r>
          </a:p>
          <a:p>
            <a:endParaRPr lang="en-US" dirty="0"/>
          </a:p>
        </p:txBody>
      </p:sp>
    </p:spTree>
    <p:extLst>
      <p:ext uri="{BB962C8B-B14F-4D97-AF65-F5344CB8AC3E}">
        <p14:creationId xmlns:p14="http://schemas.microsoft.com/office/powerpoint/2010/main" val="2003973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D72C8-6E18-42B5-A7BD-41D0D48D870A}"/>
              </a:ext>
            </a:extLst>
          </p:cNvPr>
          <p:cNvSpPr>
            <a:spLocks noGrp="1"/>
          </p:cNvSpPr>
          <p:nvPr>
            <p:ph type="title"/>
          </p:nvPr>
        </p:nvSpPr>
        <p:spPr/>
        <p:txBody>
          <a:bodyPr/>
          <a:lstStyle/>
          <a:p>
            <a:r>
              <a:rPr lang="en-US" dirty="0"/>
              <a:t>Results of Rental Amendment Voting…</a:t>
            </a:r>
          </a:p>
        </p:txBody>
      </p:sp>
      <p:sp>
        <p:nvSpPr>
          <p:cNvPr id="3" name="Content Placeholder 2">
            <a:extLst>
              <a:ext uri="{FF2B5EF4-FFF2-40B4-BE49-F238E27FC236}">
                <a16:creationId xmlns:a16="http://schemas.microsoft.com/office/drawing/2014/main" id="{EAB0D3C8-B2C1-4999-84B0-164CA8150DD5}"/>
              </a:ext>
            </a:extLst>
          </p:cNvPr>
          <p:cNvSpPr>
            <a:spLocks noGrp="1"/>
          </p:cNvSpPr>
          <p:nvPr>
            <p:ph idx="1"/>
          </p:nvPr>
        </p:nvSpPr>
        <p:spPr/>
        <p:txBody>
          <a:bodyPr/>
          <a:lstStyle/>
          <a:p>
            <a:r>
              <a:rPr lang="en-US" dirty="0"/>
              <a:t>If not passed, please review the following amendment and hold a second vote</a:t>
            </a:r>
          </a:p>
        </p:txBody>
      </p:sp>
    </p:spTree>
    <p:extLst>
      <p:ext uri="{BB962C8B-B14F-4D97-AF65-F5344CB8AC3E}">
        <p14:creationId xmlns:p14="http://schemas.microsoft.com/office/powerpoint/2010/main" val="2233995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A6C95-B36E-4DAC-84C2-6C931EA00A2D}"/>
              </a:ext>
            </a:extLst>
          </p:cNvPr>
          <p:cNvSpPr>
            <a:spLocks noGrp="1"/>
          </p:cNvSpPr>
          <p:nvPr>
            <p:ph type="title"/>
          </p:nvPr>
        </p:nvSpPr>
        <p:spPr>
          <a:xfrm>
            <a:off x="533400" y="304800"/>
            <a:ext cx="6347713" cy="1320800"/>
          </a:xfrm>
        </p:spPr>
        <p:txBody>
          <a:bodyPr/>
          <a:lstStyle/>
          <a:p>
            <a:r>
              <a:rPr lang="en-US" dirty="0"/>
              <a:t>Official language to be added to Deed Restrictions</a:t>
            </a:r>
          </a:p>
        </p:txBody>
      </p:sp>
      <p:sp>
        <p:nvSpPr>
          <p:cNvPr id="3" name="Content Placeholder 2">
            <a:extLst>
              <a:ext uri="{FF2B5EF4-FFF2-40B4-BE49-F238E27FC236}">
                <a16:creationId xmlns:a16="http://schemas.microsoft.com/office/drawing/2014/main" id="{9B7BACE9-5721-4BA4-942A-82938914AB15}"/>
              </a:ext>
            </a:extLst>
          </p:cNvPr>
          <p:cNvSpPr>
            <a:spLocks noGrp="1"/>
          </p:cNvSpPr>
          <p:nvPr>
            <p:ph idx="1"/>
          </p:nvPr>
        </p:nvSpPr>
        <p:spPr>
          <a:xfrm>
            <a:off x="304800" y="1676399"/>
            <a:ext cx="7010399" cy="4955977"/>
          </a:xfrm>
        </p:spPr>
        <p:txBody>
          <a:bodyPr>
            <a:normAutofit fontScale="92500" lnSpcReduction="20000"/>
          </a:bodyPr>
          <a:lstStyle/>
          <a:p>
            <a:pPr marL="0" indent="0">
              <a:buNone/>
            </a:pPr>
            <a:r>
              <a:rPr lang="en-US" sz="2100" dirty="0"/>
              <a:t>Renting is not encouraged in Belden, however, may be permissible, for rentals </a:t>
            </a:r>
            <a:r>
              <a:rPr lang="en-US" sz="2100" b="1" dirty="0"/>
              <a:t>that are one year or greater, upon completion of the following terms: </a:t>
            </a:r>
          </a:p>
          <a:p>
            <a:r>
              <a:rPr lang="en-US" dirty="0"/>
              <a:t>A Tenant Registration Form and a copy of the lease agreement must be submitted to the Board of Directors, no less than fifteen days prior to executing a rental agreement. The HOA may charge a reasonable review and processing fee concerning the above.</a:t>
            </a:r>
          </a:p>
          <a:p>
            <a:r>
              <a:rPr lang="en-US" dirty="0"/>
              <a:t>Additionally, any owner who engages in leasing activity must submit a security deposit in an amount to be determined by the Board of Directors (the "Security Deposit"). The Security Deposit shall be debited should any tenant of the Owner or the Owner fail to abide by the provisions of this Declaration. </a:t>
            </a:r>
          </a:p>
          <a:p>
            <a:r>
              <a:rPr lang="en-US" dirty="0"/>
              <a:t>Additionally, if an Owner fails to provide the “tenant registration form” and lease agreement as outlined above, the HOA may impose reasonable monetary penalties as determined by the Board, in addition to other remedies available under the Declaration and Delaware law. This rental restriction provision takes precedence over any inconsistent language in the Articles or Bylaws or Rules of the Belden Maintenance Corporation.</a:t>
            </a:r>
          </a:p>
          <a:p>
            <a:endParaRPr lang="en-US" dirty="0"/>
          </a:p>
        </p:txBody>
      </p:sp>
      <p:sp>
        <p:nvSpPr>
          <p:cNvPr id="5" name="TextBox 4">
            <a:extLst>
              <a:ext uri="{FF2B5EF4-FFF2-40B4-BE49-F238E27FC236}">
                <a16:creationId xmlns:a16="http://schemas.microsoft.com/office/drawing/2014/main" id="{7C98670F-0137-4AD2-B312-A56AB3349B95}"/>
              </a:ext>
            </a:extLst>
          </p:cNvPr>
          <p:cNvSpPr txBox="1"/>
          <p:nvPr/>
        </p:nvSpPr>
        <p:spPr>
          <a:xfrm>
            <a:off x="7010401" y="6324600"/>
            <a:ext cx="3048000" cy="307777"/>
          </a:xfrm>
          <a:prstGeom prst="rect">
            <a:avLst/>
          </a:prstGeom>
          <a:noFill/>
        </p:spPr>
        <p:txBody>
          <a:bodyPr wrap="square" rtlCol="0">
            <a:spAutoFit/>
          </a:bodyPr>
          <a:lstStyle/>
          <a:p>
            <a:r>
              <a:rPr lang="en-US" sz="1400" i="1" dirty="0"/>
              <a:t>Continued on next page</a:t>
            </a:r>
          </a:p>
        </p:txBody>
      </p:sp>
    </p:spTree>
    <p:extLst>
      <p:ext uri="{BB962C8B-B14F-4D97-AF65-F5344CB8AC3E}">
        <p14:creationId xmlns:p14="http://schemas.microsoft.com/office/powerpoint/2010/main" val="3274758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810F0-7AB1-43FD-A610-987582F7CAD1}"/>
              </a:ext>
            </a:extLst>
          </p:cNvPr>
          <p:cNvSpPr>
            <a:spLocks noGrp="1"/>
          </p:cNvSpPr>
          <p:nvPr>
            <p:ph type="title"/>
          </p:nvPr>
        </p:nvSpPr>
        <p:spPr>
          <a:xfrm>
            <a:off x="609600" y="304800"/>
            <a:ext cx="6347713" cy="1320800"/>
          </a:xfrm>
        </p:spPr>
        <p:txBody>
          <a:bodyPr/>
          <a:lstStyle/>
          <a:p>
            <a:r>
              <a:rPr lang="en-US" dirty="0"/>
              <a:t>…continued</a:t>
            </a:r>
          </a:p>
        </p:txBody>
      </p:sp>
      <p:sp>
        <p:nvSpPr>
          <p:cNvPr id="3" name="Content Placeholder 2">
            <a:extLst>
              <a:ext uri="{FF2B5EF4-FFF2-40B4-BE49-F238E27FC236}">
                <a16:creationId xmlns:a16="http://schemas.microsoft.com/office/drawing/2014/main" id="{64C8582E-A006-4AAC-AED5-0651C2848B3C}"/>
              </a:ext>
            </a:extLst>
          </p:cNvPr>
          <p:cNvSpPr>
            <a:spLocks noGrp="1"/>
          </p:cNvSpPr>
          <p:nvPr>
            <p:ph idx="1"/>
          </p:nvPr>
        </p:nvSpPr>
        <p:spPr>
          <a:xfrm>
            <a:off x="457200" y="1371600"/>
            <a:ext cx="7162800" cy="5181600"/>
          </a:xfrm>
        </p:spPr>
        <p:txBody>
          <a:bodyPr>
            <a:normAutofit lnSpcReduction="10000"/>
          </a:bodyPr>
          <a:lstStyle/>
          <a:p>
            <a:r>
              <a:rPr lang="en-US" sz="1700" dirty="0"/>
              <a:t>The lease agreement shall include a provision that requires any tenant to park any vehicles in the driveway of the property when renting in Belden. Under no circumstances shall a tenant park a vehicle on any road in the subdivision.</a:t>
            </a:r>
          </a:p>
          <a:p>
            <a:r>
              <a:rPr lang="en-US" sz="1700" dirty="0"/>
              <a:t>In addition, any owner who rents shall park any owner vehicles on the driveway or in the garage on the property being rented at all times there is a tenant at the owner’s  property. Violation of this will result in reasonable monetary penalties as determined by the Board, in addition to other remedies available under the Declaration and Delaware law.</a:t>
            </a:r>
          </a:p>
          <a:p>
            <a:r>
              <a:rPr lang="en-US" sz="1700" dirty="0"/>
              <a:t>No owner may lease a Lot for fewer than or greater than twelve month terms. Owners may apply for a hearing before the Board for temporary or special variances in case of hardship. Permission to lease will be granted at the sole discretion of the Board of Directors.</a:t>
            </a:r>
          </a:p>
          <a:p>
            <a:r>
              <a:rPr lang="en-US" dirty="0"/>
              <a:t>VOTE NOW: </a:t>
            </a:r>
          </a:p>
          <a:p>
            <a:pPr lvl="1"/>
            <a:r>
              <a:rPr lang="en-US" dirty="0"/>
              <a:t>YES, I approve this amendment as stated        </a:t>
            </a:r>
          </a:p>
          <a:p>
            <a:pPr lvl="1"/>
            <a:r>
              <a:rPr lang="en-US" dirty="0"/>
              <a:t>NO, I do not approve this amendment as stated</a:t>
            </a:r>
          </a:p>
          <a:p>
            <a:endParaRPr lang="en-US" sz="1400" dirty="0"/>
          </a:p>
        </p:txBody>
      </p:sp>
    </p:spTree>
    <p:extLst>
      <p:ext uri="{BB962C8B-B14F-4D97-AF65-F5344CB8AC3E}">
        <p14:creationId xmlns:p14="http://schemas.microsoft.com/office/powerpoint/2010/main" val="173288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a:t>Landscaping Updates</a:t>
            </a:r>
            <a:endParaRPr lang="en-US" dirty="0">
              <a:solidFill>
                <a:srgbClr val="FF0000"/>
              </a:solidFill>
              <a:highlight>
                <a:srgbClr val="FFFF00"/>
              </a:highlight>
            </a:endParaRPr>
          </a:p>
        </p:txBody>
      </p:sp>
      <p:sp>
        <p:nvSpPr>
          <p:cNvPr id="3" name="Text Placeholder 2"/>
          <p:cNvSpPr>
            <a:spLocks noGrp="1"/>
          </p:cNvSpPr>
          <p:nvPr>
            <p:ph idx="1"/>
          </p:nvPr>
        </p:nvSpPr>
        <p:spPr>
          <a:xfrm>
            <a:off x="457200" y="1447800"/>
            <a:ext cx="7408333" cy="3840163"/>
          </a:xfrm>
        </p:spPr>
        <p:txBody>
          <a:bodyPr>
            <a:normAutofit/>
          </a:bodyPr>
          <a:lstStyle/>
          <a:p>
            <a:endParaRPr lang="en-US" dirty="0"/>
          </a:p>
          <a:p>
            <a:r>
              <a:rPr lang="en-US" sz="2200" dirty="0"/>
              <a:t>Landscaping services</a:t>
            </a:r>
          </a:p>
          <a:p>
            <a:pPr lvl="1"/>
            <a:r>
              <a:rPr lang="en-US" sz="2000" dirty="0" err="1"/>
              <a:t>Addalli</a:t>
            </a:r>
            <a:r>
              <a:rPr lang="en-US" sz="2000" dirty="0"/>
              <a:t>  continues to provide landscaping and snow removal services</a:t>
            </a:r>
          </a:p>
          <a:p>
            <a:r>
              <a:rPr lang="en-US" sz="2200" dirty="0"/>
              <a:t>Seeding</a:t>
            </a:r>
          </a:p>
          <a:p>
            <a:pPr lvl="1"/>
            <a:r>
              <a:rPr lang="en-US" sz="2000" dirty="0"/>
              <a:t>Reseeded and fertilized some areas near the community entrance</a:t>
            </a:r>
          </a:p>
          <a:p>
            <a:r>
              <a:rPr lang="en-US" sz="2200" dirty="0"/>
              <a:t>Trees</a:t>
            </a:r>
          </a:p>
          <a:p>
            <a:pPr lvl="1"/>
            <a:r>
              <a:rPr lang="en-US" sz="2000" dirty="0"/>
              <a:t>Trees planted along fence on East Furrow</a:t>
            </a:r>
          </a:p>
          <a:p>
            <a:pPr lvl="1"/>
            <a:endParaRPr lang="en-US" dirty="0"/>
          </a:p>
        </p:txBody>
      </p:sp>
    </p:spTree>
    <p:extLst>
      <p:ext uri="{BB962C8B-B14F-4D97-AF65-F5344CB8AC3E}">
        <p14:creationId xmlns:p14="http://schemas.microsoft.com/office/powerpoint/2010/main" val="2016756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News</a:t>
            </a:r>
            <a:endParaRPr lang="en-US" dirty="0">
              <a:solidFill>
                <a:srgbClr val="FF0000"/>
              </a:solidFill>
              <a:highlight>
                <a:srgbClr val="FFFF00"/>
              </a:highlight>
            </a:endParaRPr>
          </a:p>
        </p:txBody>
      </p:sp>
      <p:sp>
        <p:nvSpPr>
          <p:cNvPr id="3" name="Text Placeholder 2"/>
          <p:cNvSpPr>
            <a:spLocks noGrp="1"/>
          </p:cNvSpPr>
          <p:nvPr>
            <p:ph idx="1"/>
          </p:nvPr>
        </p:nvSpPr>
        <p:spPr>
          <a:xfrm>
            <a:off x="381000" y="1600200"/>
            <a:ext cx="7408333" cy="4343399"/>
          </a:xfrm>
        </p:spPr>
        <p:txBody>
          <a:bodyPr>
            <a:normAutofit/>
          </a:bodyPr>
          <a:lstStyle/>
          <a:p>
            <a:r>
              <a:rPr lang="en-US" sz="2200" dirty="0" err="1"/>
              <a:t>Bioswales</a:t>
            </a:r>
            <a:endParaRPr lang="en-US" sz="2200" dirty="0"/>
          </a:p>
          <a:p>
            <a:pPr lvl="1"/>
            <a:r>
              <a:rPr lang="en-US" sz="2000" dirty="0" err="1"/>
              <a:t>Addalli</a:t>
            </a:r>
            <a:r>
              <a:rPr lang="en-US" sz="2000" dirty="0"/>
              <a:t> maintained our </a:t>
            </a:r>
            <a:r>
              <a:rPr lang="en-US" sz="2000" dirty="0" err="1"/>
              <a:t>Bioswales</a:t>
            </a:r>
            <a:r>
              <a:rPr lang="en-US" sz="2000" dirty="0"/>
              <a:t> and we passed NCC annual inspection.</a:t>
            </a:r>
          </a:p>
          <a:p>
            <a:pPr lvl="1"/>
            <a:r>
              <a:rPr lang="en-US" sz="2000" dirty="0"/>
              <a:t>Coordination with NCC over yearly maintenance log and plans are continual in order for our community to participate in the county insurance program. </a:t>
            </a:r>
          </a:p>
          <a:p>
            <a:r>
              <a:rPr lang="en-US" sz="2200" dirty="0"/>
              <a:t>Waste management</a:t>
            </a:r>
          </a:p>
          <a:p>
            <a:pPr lvl="1"/>
            <a:r>
              <a:rPr lang="en-US" sz="2000" dirty="0"/>
              <a:t>Republic Waste services is new provider</a:t>
            </a:r>
          </a:p>
          <a:p>
            <a:pPr lvl="2"/>
            <a:r>
              <a:rPr lang="en-US" sz="1800" dirty="0"/>
              <a:t>Yard waste is now all year long</a:t>
            </a:r>
          </a:p>
          <a:p>
            <a:pPr lvl="2"/>
            <a:r>
              <a:rPr lang="en-US" sz="1800" dirty="0"/>
              <a:t>Significant discount over Waste Industries</a:t>
            </a:r>
          </a:p>
          <a:p>
            <a:pPr lvl="2"/>
            <a:r>
              <a:rPr lang="en-US" sz="1800" dirty="0"/>
              <a:t>7% increase over the next 2 years</a:t>
            </a:r>
          </a:p>
          <a:p>
            <a:pPr lvl="1">
              <a:buNone/>
            </a:pPr>
            <a:endParaRPr lang="en-US" dirty="0"/>
          </a:p>
        </p:txBody>
      </p:sp>
    </p:spTree>
    <p:extLst>
      <p:ext uri="{BB962C8B-B14F-4D97-AF65-F5344CB8AC3E}">
        <p14:creationId xmlns:p14="http://schemas.microsoft.com/office/powerpoint/2010/main" val="2218664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B3703-4785-401E-B224-C7EB494DC7B2}"/>
              </a:ext>
            </a:extLst>
          </p:cNvPr>
          <p:cNvSpPr>
            <a:spLocks noGrp="1"/>
          </p:cNvSpPr>
          <p:nvPr>
            <p:ph type="title"/>
          </p:nvPr>
        </p:nvSpPr>
        <p:spPr/>
        <p:txBody>
          <a:bodyPr/>
          <a:lstStyle/>
          <a:p>
            <a:r>
              <a:rPr lang="en-US" dirty="0"/>
              <a:t>Architectural Review Guidelines/Information</a:t>
            </a:r>
          </a:p>
        </p:txBody>
      </p:sp>
      <p:sp>
        <p:nvSpPr>
          <p:cNvPr id="3" name="Content Placeholder 2">
            <a:extLst>
              <a:ext uri="{FF2B5EF4-FFF2-40B4-BE49-F238E27FC236}">
                <a16:creationId xmlns:a16="http://schemas.microsoft.com/office/drawing/2014/main" id="{3F69EA15-021C-4763-8E45-5E4CBE1ED670}"/>
              </a:ext>
            </a:extLst>
          </p:cNvPr>
          <p:cNvSpPr>
            <a:spLocks noGrp="1"/>
          </p:cNvSpPr>
          <p:nvPr>
            <p:ph idx="1"/>
          </p:nvPr>
        </p:nvSpPr>
        <p:spPr/>
        <p:txBody>
          <a:bodyPr>
            <a:normAutofit/>
          </a:bodyPr>
          <a:lstStyle/>
          <a:p>
            <a:r>
              <a:rPr lang="en-US" sz="2000" dirty="0">
                <a:solidFill>
                  <a:schemeClr val="tx1"/>
                </a:solidFill>
              </a:rPr>
              <a:t>4 Fences</a:t>
            </a:r>
          </a:p>
          <a:p>
            <a:r>
              <a:rPr lang="en-US" sz="2000" dirty="0">
                <a:solidFill>
                  <a:schemeClr val="tx1"/>
                </a:solidFill>
              </a:rPr>
              <a:t>3 Decks</a:t>
            </a:r>
          </a:p>
          <a:p>
            <a:r>
              <a:rPr lang="en-US" sz="2000" dirty="0">
                <a:solidFill>
                  <a:schemeClr val="tx1"/>
                </a:solidFill>
              </a:rPr>
              <a:t>3 Pools</a:t>
            </a:r>
          </a:p>
          <a:p>
            <a:r>
              <a:rPr lang="en-US" sz="2000" dirty="0">
                <a:solidFill>
                  <a:schemeClr val="tx1"/>
                </a:solidFill>
              </a:rPr>
              <a:t>2 Sheds</a:t>
            </a:r>
          </a:p>
          <a:p>
            <a:r>
              <a:rPr lang="en-US" sz="2000" dirty="0">
                <a:solidFill>
                  <a:schemeClr val="tx1"/>
                </a:solidFill>
              </a:rPr>
              <a:t>1 Patio</a:t>
            </a:r>
          </a:p>
          <a:p>
            <a:r>
              <a:rPr lang="en-US" sz="2000" dirty="0">
                <a:solidFill>
                  <a:schemeClr val="tx1"/>
                </a:solidFill>
              </a:rPr>
              <a:t>1 Walkway/Driveway</a:t>
            </a:r>
          </a:p>
          <a:p>
            <a:r>
              <a:rPr lang="en-US" sz="2000" dirty="0">
                <a:solidFill>
                  <a:schemeClr val="tx1"/>
                </a:solidFill>
              </a:rPr>
              <a:t>14 Total Projects (All submissions were approved)</a:t>
            </a:r>
          </a:p>
          <a:p>
            <a:pPr lvl="1"/>
            <a:r>
              <a:rPr lang="en-US" sz="1800" dirty="0">
                <a:solidFill>
                  <a:schemeClr val="tx1"/>
                </a:solidFill>
              </a:rPr>
              <a:t>Maintenance- Repaired entrance sign light</a:t>
            </a:r>
          </a:p>
        </p:txBody>
      </p:sp>
    </p:spTree>
    <p:extLst>
      <p:ext uri="{BB962C8B-B14F-4D97-AF65-F5344CB8AC3E}">
        <p14:creationId xmlns:p14="http://schemas.microsoft.com/office/powerpoint/2010/main" val="3433771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Tonight’s Agenda</a:t>
            </a:r>
          </a:p>
        </p:txBody>
      </p:sp>
      <p:sp>
        <p:nvSpPr>
          <p:cNvPr id="2" name="Content Placeholder 1"/>
          <p:cNvSpPr>
            <a:spLocks noGrp="1"/>
          </p:cNvSpPr>
          <p:nvPr>
            <p:ph idx="1"/>
          </p:nvPr>
        </p:nvSpPr>
        <p:spPr>
          <a:xfrm>
            <a:off x="609599" y="1676400"/>
            <a:ext cx="6347714" cy="4364963"/>
          </a:xfrm>
        </p:spPr>
        <p:txBody>
          <a:bodyPr>
            <a:noAutofit/>
          </a:bodyPr>
          <a:lstStyle/>
          <a:p>
            <a:r>
              <a:rPr lang="en-US" dirty="0"/>
              <a:t>Review of this evening’s voting</a:t>
            </a:r>
          </a:p>
          <a:p>
            <a:r>
              <a:rPr lang="en-US" dirty="0"/>
              <a:t>Description of rental amendment vote</a:t>
            </a:r>
          </a:p>
          <a:p>
            <a:r>
              <a:rPr lang="en-US" dirty="0"/>
              <a:t>Voting on rental amendment option one</a:t>
            </a:r>
          </a:p>
          <a:p>
            <a:r>
              <a:rPr lang="en-US" dirty="0"/>
              <a:t>Financial update</a:t>
            </a:r>
          </a:p>
          <a:p>
            <a:r>
              <a:rPr lang="en-US" dirty="0"/>
              <a:t>Voting for 2020 volunteer board of directors and the Annual Assessment</a:t>
            </a:r>
          </a:p>
          <a:p>
            <a:r>
              <a:rPr lang="en-US" dirty="0"/>
              <a:t>Results of rental amendment vote</a:t>
            </a:r>
          </a:p>
          <a:p>
            <a:pPr lvl="1"/>
            <a:r>
              <a:rPr lang="en-US" sz="1800" dirty="0"/>
              <a:t>If not passed, will hold second vote </a:t>
            </a:r>
          </a:p>
          <a:p>
            <a:r>
              <a:rPr lang="en-US" dirty="0"/>
              <a:t>Landscaping business</a:t>
            </a:r>
          </a:p>
          <a:p>
            <a:r>
              <a:rPr lang="en-US" dirty="0"/>
              <a:t>Architectural Review Process/Detail Reminder</a:t>
            </a:r>
          </a:p>
          <a:p>
            <a:r>
              <a:rPr lang="en-US" dirty="0"/>
              <a:t>Final results of all voting</a:t>
            </a:r>
          </a:p>
        </p:txBody>
      </p:sp>
    </p:spTree>
    <p:extLst>
      <p:ext uri="{BB962C8B-B14F-4D97-AF65-F5344CB8AC3E}">
        <p14:creationId xmlns:p14="http://schemas.microsoft.com/office/powerpoint/2010/main" val="217770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Please help us keep Belden a Great Place to Live!</a:t>
            </a:r>
            <a:endParaRPr lang="en-US" dirty="0">
              <a:solidFill>
                <a:srgbClr val="FF0000"/>
              </a:solidFill>
              <a:highlight>
                <a:srgbClr val="FFFF00"/>
              </a:highlight>
            </a:endParaRPr>
          </a:p>
        </p:txBody>
      </p:sp>
      <p:sp>
        <p:nvSpPr>
          <p:cNvPr id="3" name="Text Placeholder 2"/>
          <p:cNvSpPr>
            <a:spLocks noGrp="1"/>
          </p:cNvSpPr>
          <p:nvPr>
            <p:ph idx="1"/>
          </p:nvPr>
        </p:nvSpPr>
        <p:spPr>
          <a:xfrm>
            <a:off x="533400" y="2209800"/>
            <a:ext cx="7408333" cy="4343399"/>
          </a:xfrm>
        </p:spPr>
        <p:txBody>
          <a:bodyPr>
            <a:normAutofit/>
          </a:bodyPr>
          <a:lstStyle/>
          <a:p>
            <a:r>
              <a:rPr lang="en-US" sz="2400" dirty="0"/>
              <a:t>Be mindful of:</a:t>
            </a:r>
          </a:p>
          <a:p>
            <a:pPr lvl="1"/>
            <a:r>
              <a:rPr lang="en-US" sz="2400" dirty="0"/>
              <a:t>Dead trees / landscaping</a:t>
            </a:r>
          </a:p>
          <a:p>
            <a:pPr lvl="1"/>
            <a:r>
              <a:rPr lang="en-US" sz="2400" dirty="0"/>
              <a:t>Overgrown Grass</a:t>
            </a:r>
          </a:p>
          <a:p>
            <a:pPr lvl="1"/>
            <a:r>
              <a:rPr lang="en-US" sz="2400" dirty="0"/>
              <a:t>Mold/Mildew on siding</a:t>
            </a:r>
          </a:p>
          <a:p>
            <a:pPr lvl="1"/>
            <a:r>
              <a:rPr lang="en-US" sz="2400" dirty="0"/>
              <a:t>Garbage Cans parked in street</a:t>
            </a:r>
          </a:p>
          <a:p>
            <a:pPr lvl="1"/>
            <a:r>
              <a:rPr lang="en-US" sz="2400" dirty="0"/>
              <a:t>Litter in yard</a:t>
            </a:r>
          </a:p>
          <a:p>
            <a:pPr lvl="2">
              <a:buNone/>
            </a:pPr>
            <a:endParaRPr lang="en-US" sz="1800" dirty="0"/>
          </a:p>
          <a:p>
            <a:pPr lvl="1">
              <a:buNone/>
            </a:pPr>
            <a:endParaRPr lang="en-US" dirty="0"/>
          </a:p>
        </p:txBody>
      </p:sp>
    </p:spTree>
    <p:extLst>
      <p:ext uri="{BB962C8B-B14F-4D97-AF65-F5344CB8AC3E}">
        <p14:creationId xmlns:p14="http://schemas.microsoft.com/office/powerpoint/2010/main" val="2790346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DD637-9716-4C42-99A0-69F7FD10780A}"/>
              </a:ext>
            </a:extLst>
          </p:cNvPr>
          <p:cNvSpPr>
            <a:spLocks noGrp="1"/>
          </p:cNvSpPr>
          <p:nvPr>
            <p:ph type="title"/>
          </p:nvPr>
        </p:nvSpPr>
        <p:spPr/>
        <p:txBody>
          <a:bodyPr>
            <a:normAutofit/>
          </a:bodyPr>
          <a:lstStyle/>
          <a:p>
            <a:r>
              <a:rPr lang="en-US" dirty="0"/>
              <a:t>In closing…</a:t>
            </a:r>
          </a:p>
        </p:txBody>
      </p:sp>
      <p:sp>
        <p:nvSpPr>
          <p:cNvPr id="3" name="Content Placeholder 2">
            <a:extLst>
              <a:ext uri="{FF2B5EF4-FFF2-40B4-BE49-F238E27FC236}">
                <a16:creationId xmlns:a16="http://schemas.microsoft.com/office/drawing/2014/main" id="{63B6EC90-517E-4859-B2F4-25767DB926BB}"/>
              </a:ext>
            </a:extLst>
          </p:cNvPr>
          <p:cNvSpPr>
            <a:spLocks noGrp="1"/>
          </p:cNvSpPr>
          <p:nvPr>
            <p:ph idx="1"/>
          </p:nvPr>
        </p:nvSpPr>
        <p:spPr/>
        <p:txBody>
          <a:bodyPr>
            <a:normAutofit/>
          </a:bodyPr>
          <a:lstStyle/>
          <a:p>
            <a:r>
              <a:rPr lang="en-US" sz="2000" dirty="0"/>
              <a:t>Questions</a:t>
            </a:r>
          </a:p>
          <a:p>
            <a:r>
              <a:rPr lang="en-US" sz="2000" dirty="0"/>
              <a:t>Community Discussion</a:t>
            </a:r>
          </a:p>
          <a:p>
            <a:r>
              <a:rPr lang="en-US" sz="2000" dirty="0"/>
              <a:t>Deed restriction enforcement volunteers</a:t>
            </a:r>
          </a:p>
          <a:p>
            <a:r>
              <a:rPr lang="en-US" sz="2000" dirty="0"/>
              <a:t>Results of tonight’s voting</a:t>
            </a:r>
          </a:p>
          <a:p>
            <a:r>
              <a:rPr lang="en-US" sz="2000" dirty="0"/>
              <a:t>Thank you for participating!</a:t>
            </a:r>
          </a:p>
        </p:txBody>
      </p:sp>
    </p:spTree>
    <p:extLst>
      <p:ext uri="{BB962C8B-B14F-4D97-AF65-F5344CB8AC3E}">
        <p14:creationId xmlns:p14="http://schemas.microsoft.com/office/powerpoint/2010/main" val="3854665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Tonight’s Necessary Votes</a:t>
            </a:r>
          </a:p>
        </p:txBody>
      </p:sp>
      <p:sp>
        <p:nvSpPr>
          <p:cNvPr id="2" name="Content Placeholder 1"/>
          <p:cNvSpPr>
            <a:spLocks noGrp="1"/>
          </p:cNvSpPr>
          <p:nvPr>
            <p:ph idx="1"/>
          </p:nvPr>
        </p:nvSpPr>
        <p:spPr/>
        <p:txBody>
          <a:bodyPr>
            <a:normAutofit/>
          </a:bodyPr>
          <a:lstStyle/>
          <a:p>
            <a:r>
              <a:rPr lang="en-US" sz="2000" dirty="0"/>
              <a:t>Election of the 2020 Volunteer Board of Directors</a:t>
            </a:r>
          </a:p>
          <a:p>
            <a:r>
              <a:rPr lang="en-US" sz="2000" dirty="0"/>
              <a:t>Approval of the 2020 Annual Assessment</a:t>
            </a:r>
          </a:p>
          <a:p>
            <a:r>
              <a:rPr lang="en-US" sz="2000" dirty="0"/>
              <a:t>Approval of one Amendment to our Deed Restrictions</a:t>
            </a:r>
          </a:p>
          <a:p>
            <a:pPr lvl="1"/>
            <a:r>
              <a:rPr lang="en-US" sz="2000" dirty="0"/>
              <a:t>Rental restriction clarification</a:t>
            </a:r>
          </a:p>
        </p:txBody>
      </p:sp>
    </p:spTree>
    <p:extLst>
      <p:ext uri="{BB962C8B-B14F-4D97-AF65-F5344CB8AC3E}">
        <p14:creationId xmlns:p14="http://schemas.microsoft.com/office/powerpoint/2010/main" val="3956167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F9962-0398-417F-A4F7-40943B82DEB9}"/>
              </a:ext>
            </a:extLst>
          </p:cNvPr>
          <p:cNvSpPr>
            <a:spLocks noGrp="1"/>
          </p:cNvSpPr>
          <p:nvPr>
            <p:ph type="title"/>
          </p:nvPr>
        </p:nvSpPr>
        <p:spPr/>
        <p:txBody>
          <a:bodyPr>
            <a:normAutofit/>
          </a:bodyPr>
          <a:lstStyle/>
          <a:p>
            <a:r>
              <a:rPr lang="en-US" dirty="0"/>
              <a:t>Proposed Amendment: Rental Restriction</a:t>
            </a:r>
          </a:p>
        </p:txBody>
      </p:sp>
      <p:sp>
        <p:nvSpPr>
          <p:cNvPr id="3" name="Content Placeholder 2">
            <a:extLst>
              <a:ext uri="{FF2B5EF4-FFF2-40B4-BE49-F238E27FC236}">
                <a16:creationId xmlns:a16="http://schemas.microsoft.com/office/drawing/2014/main" id="{4ABA02EE-FFA1-4A2B-80F5-82787DE5D460}"/>
              </a:ext>
            </a:extLst>
          </p:cNvPr>
          <p:cNvSpPr>
            <a:spLocks noGrp="1"/>
          </p:cNvSpPr>
          <p:nvPr>
            <p:ph idx="1"/>
          </p:nvPr>
        </p:nvSpPr>
        <p:spPr>
          <a:xfrm>
            <a:off x="228600" y="2209800"/>
            <a:ext cx="6591985" cy="4343400"/>
          </a:xfrm>
        </p:spPr>
        <p:txBody>
          <a:bodyPr>
            <a:normAutofit/>
          </a:bodyPr>
          <a:lstStyle/>
          <a:p>
            <a:r>
              <a:rPr lang="en-US" sz="2000" dirty="0"/>
              <a:t>Background</a:t>
            </a:r>
          </a:p>
          <a:p>
            <a:pPr lvl="1"/>
            <a:r>
              <a:rPr lang="en-US" dirty="0"/>
              <a:t>Anderson Homeowners purchased their homes in Belden under the Anderson Deed Restriction document which clearly </a:t>
            </a:r>
            <a:r>
              <a:rPr lang="en-US" b="1" dirty="0"/>
              <a:t>stated no rentals were allowed of any kind in our community</a:t>
            </a:r>
            <a:r>
              <a:rPr lang="en-US" dirty="0"/>
              <a:t>.</a:t>
            </a:r>
          </a:p>
          <a:p>
            <a:pPr lvl="1"/>
            <a:r>
              <a:rPr lang="en-US" dirty="0"/>
              <a:t>When Handler’s Association gained authority, this line was not in their document. The document states that we live in a single-family, private residential community, which can be interpreted that rentals would not be allowed, but the clear Anderson language on this does not exist in this version.</a:t>
            </a:r>
          </a:p>
          <a:p>
            <a:pPr lvl="1"/>
            <a:r>
              <a:rPr lang="en-US" dirty="0"/>
              <a:t>Over this past year, many concerns and complaints have been raised by various community members that renting has begun</a:t>
            </a:r>
          </a:p>
          <a:p>
            <a:pPr lvl="1"/>
            <a:endParaRPr lang="en-US" dirty="0"/>
          </a:p>
        </p:txBody>
      </p:sp>
    </p:spTree>
    <p:extLst>
      <p:ext uri="{BB962C8B-B14F-4D97-AF65-F5344CB8AC3E}">
        <p14:creationId xmlns:p14="http://schemas.microsoft.com/office/powerpoint/2010/main" val="1693971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A9B29-9D57-4125-A5D2-69BEE8595BDE}"/>
              </a:ext>
            </a:extLst>
          </p:cNvPr>
          <p:cNvSpPr>
            <a:spLocks noGrp="1"/>
          </p:cNvSpPr>
          <p:nvPr>
            <p:ph type="title"/>
          </p:nvPr>
        </p:nvSpPr>
        <p:spPr/>
        <p:txBody>
          <a:bodyPr/>
          <a:lstStyle/>
          <a:p>
            <a:r>
              <a:rPr lang="en-US" dirty="0"/>
              <a:t>Proposed Amendment: Rental Restriction</a:t>
            </a:r>
          </a:p>
        </p:txBody>
      </p:sp>
      <p:sp>
        <p:nvSpPr>
          <p:cNvPr id="3" name="Content Placeholder 2">
            <a:extLst>
              <a:ext uri="{FF2B5EF4-FFF2-40B4-BE49-F238E27FC236}">
                <a16:creationId xmlns:a16="http://schemas.microsoft.com/office/drawing/2014/main" id="{032EADDE-2D3E-46BB-B169-28718139EF3C}"/>
              </a:ext>
            </a:extLst>
          </p:cNvPr>
          <p:cNvSpPr>
            <a:spLocks noGrp="1"/>
          </p:cNvSpPr>
          <p:nvPr>
            <p:ph idx="1"/>
          </p:nvPr>
        </p:nvSpPr>
        <p:spPr/>
        <p:txBody>
          <a:bodyPr>
            <a:normAutofit/>
          </a:bodyPr>
          <a:lstStyle/>
          <a:p>
            <a:r>
              <a:rPr lang="en-US" sz="2000" dirty="0"/>
              <a:t>Considerations</a:t>
            </a:r>
          </a:p>
          <a:p>
            <a:pPr lvl="1"/>
            <a:r>
              <a:rPr lang="en-US" dirty="0"/>
              <a:t>Maintenance of property values </a:t>
            </a:r>
          </a:p>
          <a:p>
            <a:pPr lvl="1"/>
            <a:r>
              <a:rPr lang="en-US" dirty="0"/>
              <a:t>Promotion of community standards</a:t>
            </a:r>
          </a:p>
          <a:p>
            <a:pPr lvl="1"/>
            <a:r>
              <a:rPr lang="en-US" dirty="0"/>
              <a:t>Liability insurance rates</a:t>
            </a:r>
          </a:p>
          <a:p>
            <a:pPr lvl="1"/>
            <a:r>
              <a:rPr lang="en-US" dirty="0"/>
              <a:t>Property values</a:t>
            </a:r>
          </a:p>
          <a:p>
            <a:pPr lvl="1"/>
            <a:r>
              <a:rPr lang="en-US" dirty="0"/>
              <a:t>Sense of community</a:t>
            </a:r>
          </a:p>
          <a:p>
            <a:pPr lvl="1"/>
            <a:r>
              <a:rPr lang="en-US" dirty="0"/>
              <a:t>Increased local participation</a:t>
            </a:r>
          </a:p>
          <a:p>
            <a:pPr lvl="1"/>
            <a:r>
              <a:rPr lang="en-US" dirty="0"/>
              <a:t>Greater reciprocated exchange of favors</a:t>
            </a:r>
          </a:p>
          <a:p>
            <a:pPr lvl="1"/>
            <a:r>
              <a:rPr lang="en-US" dirty="0"/>
              <a:t>Linkages between children and adults in the community</a:t>
            </a:r>
          </a:p>
          <a:p>
            <a:pPr lvl="1"/>
            <a:r>
              <a:rPr lang="en-US" dirty="0"/>
              <a:t>Upkeep standards</a:t>
            </a:r>
          </a:p>
          <a:p>
            <a:pPr lvl="1"/>
            <a:endParaRPr lang="en-US" dirty="0"/>
          </a:p>
        </p:txBody>
      </p:sp>
    </p:spTree>
    <p:extLst>
      <p:ext uri="{BB962C8B-B14F-4D97-AF65-F5344CB8AC3E}">
        <p14:creationId xmlns:p14="http://schemas.microsoft.com/office/powerpoint/2010/main" val="2061265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59693-8E2D-4BE6-929D-23C5C6045C15}"/>
              </a:ext>
            </a:extLst>
          </p:cNvPr>
          <p:cNvSpPr>
            <a:spLocks noGrp="1"/>
          </p:cNvSpPr>
          <p:nvPr>
            <p:ph type="title"/>
          </p:nvPr>
        </p:nvSpPr>
        <p:spPr/>
        <p:txBody>
          <a:bodyPr/>
          <a:lstStyle/>
          <a:p>
            <a:r>
              <a:rPr lang="en-US" dirty="0"/>
              <a:t>Proposed Amendment: Rental Restriction</a:t>
            </a:r>
          </a:p>
        </p:txBody>
      </p:sp>
      <p:sp>
        <p:nvSpPr>
          <p:cNvPr id="3" name="Content Placeholder 2">
            <a:extLst>
              <a:ext uri="{FF2B5EF4-FFF2-40B4-BE49-F238E27FC236}">
                <a16:creationId xmlns:a16="http://schemas.microsoft.com/office/drawing/2014/main" id="{25CB6616-5351-466D-8F7F-4EF84C1929F8}"/>
              </a:ext>
            </a:extLst>
          </p:cNvPr>
          <p:cNvSpPr>
            <a:spLocks noGrp="1"/>
          </p:cNvSpPr>
          <p:nvPr>
            <p:ph idx="1"/>
          </p:nvPr>
        </p:nvSpPr>
        <p:spPr/>
        <p:txBody>
          <a:bodyPr/>
          <a:lstStyle/>
          <a:p>
            <a:r>
              <a:rPr lang="en-US" sz="2000" dirty="0"/>
              <a:t>Actions taken</a:t>
            </a:r>
          </a:p>
          <a:p>
            <a:pPr lvl="1"/>
            <a:r>
              <a:rPr lang="en-US" sz="2000" dirty="0"/>
              <a:t>The Board has researched this issue thoroughly </a:t>
            </a:r>
          </a:p>
          <a:p>
            <a:pPr lvl="1"/>
            <a:r>
              <a:rPr lang="en-US" sz="2000" dirty="0"/>
              <a:t>We have also worked with a real estate attorney throughout 2019 to evaluate the various components of this issue</a:t>
            </a:r>
          </a:p>
          <a:p>
            <a:pPr lvl="1"/>
            <a:r>
              <a:rPr lang="en-US" sz="2000" dirty="0"/>
              <a:t>There is regular precedence for communities that abide under an HOA to prohibit or restrict renting</a:t>
            </a:r>
          </a:p>
          <a:p>
            <a:endParaRPr lang="en-US" dirty="0"/>
          </a:p>
        </p:txBody>
      </p:sp>
    </p:spTree>
    <p:extLst>
      <p:ext uri="{BB962C8B-B14F-4D97-AF65-F5344CB8AC3E}">
        <p14:creationId xmlns:p14="http://schemas.microsoft.com/office/powerpoint/2010/main" val="4069427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683FD-BBDA-4E2B-B499-DA7F7537252C}"/>
              </a:ext>
            </a:extLst>
          </p:cNvPr>
          <p:cNvSpPr>
            <a:spLocks noGrp="1"/>
          </p:cNvSpPr>
          <p:nvPr>
            <p:ph type="title"/>
          </p:nvPr>
        </p:nvSpPr>
        <p:spPr/>
        <p:txBody>
          <a:bodyPr/>
          <a:lstStyle/>
          <a:p>
            <a:r>
              <a:rPr lang="en-US" dirty="0"/>
              <a:t>Official language to be added to Deed Restrictions</a:t>
            </a:r>
          </a:p>
        </p:txBody>
      </p:sp>
      <p:sp>
        <p:nvSpPr>
          <p:cNvPr id="3" name="Content Placeholder 2">
            <a:extLst>
              <a:ext uri="{FF2B5EF4-FFF2-40B4-BE49-F238E27FC236}">
                <a16:creationId xmlns:a16="http://schemas.microsoft.com/office/drawing/2014/main" id="{F0F747C1-9545-4726-A1AF-085AC39B5585}"/>
              </a:ext>
            </a:extLst>
          </p:cNvPr>
          <p:cNvSpPr>
            <a:spLocks noGrp="1"/>
          </p:cNvSpPr>
          <p:nvPr>
            <p:ph idx="1"/>
          </p:nvPr>
        </p:nvSpPr>
        <p:spPr>
          <a:xfrm>
            <a:off x="609599" y="2133600"/>
            <a:ext cx="6591985" cy="4191000"/>
          </a:xfrm>
        </p:spPr>
        <p:txBody>
          <a:bodyPr>
            <a:normAutofit fontScale="92500" lnSpcReduction="10000"/>
          </a:bodyPr>
          <a:lstStyle/>
          <a:p>
            <a:r>
              <a:rPr lang="en-US" sz="2200" dirty="0"/>
              <a:t>Belden is a private, residential, single family home community. The rental of any portion of a Lot is strictly prohibited. </a:t>
            </a:r>
          </a:p>
          <a:p>
            <a:pPr marL="0" indent="0">
              <a:buNone/>
            </a:pPr>
            <a:endParaRPr lang="en-US" sz="2200" dirty="0"/>
          </a:p>
          <a:p>
            <a:r>
              <a:rPr lang="en-US" sz="2200" dirty="0"/>
              <a:t>Residents currently in rental agreements with leases will be given a grace period of one year to enter compliance. Effective November 15, 2020, all current renting must cease definitively.</a:t>
            </a:r>
          </a:p>
          <a:p>
            <a:endParaRPr lang="en-US" dirty="0"/>
          </a:p>
          <a:p>
            <a:r>
              <a:rPr lang="en-US" dirty="0"/>
              <a:t>VOTE NOW: </a:t>
            </a:r>
          </a:p>
          <a:p>
            <a:pPr lvl="1"/>
            <a:r>
              <a:rPr lang="en-US" dirty="0"/>
              <a:t>YES, I approve this amendment as stated        </a:t>
            </a:r>
          </a:p>
          <a:p>
            <a:pPr lvl="1"/>
            <a:r>
              <a:rPr lang="en-US" dirty="0"/>
              <a:t>NO, I do not approve this amendment as stated</a:t>
            </a:r>
          </a:p>
          <a:p>
            <a:endParaRPr lang="en-US" dirty="0"/>
          </a:p>
        </p:txBody>
      </p:sp>
    </p:spTree>
    <p:extLst>
      <p:ext uri="{BB962C8B-B14F-4D97-AF65-F5344CB8AC3E}">
        <p14:creationId xmlns:p14="http://schemas.microsoft.com/office/powerpoint/2010/main" val="902038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609600"/>
            <a:ext cx="6858000" cy="1280890"/>
          </a:xfrm>
        </p:spPr>
        <p:txBody>
          <a:bodyPr>
            <a:normAutofit/>
          </a:bodyPr>
          <a:lstStyle/>
          <a:p>
            <a:r>
              <a:rPr lang="en-US" dirty="0"/>
              <a:t>Financial information</a:t>
            </a:r>
            <a:endParaRPr lang="en-US" dirty="0">
              <a:solidFill>
                <a:srgbClr val="FF0000"/>
              </a:solidFill>
              <a:highlight>
                <a:srgbClr val="FFFF00"/>
              </a:highlight>
            </a:endParaRPr>
          </a:p>
        </p:txBody>
      </p:sp>
      <p:sp>
        <p:nvSpPr>
          <p:cNvPr id="3" name="Text Placeholder 2"/>
          <p:cNvSpPr>
            <a:spLocks noGrp="1"/>
          </p:cNvSpPr>
          <p:nvPr>
            <p:ph idx="1"/>
          </p:nvPr>
        </p:nvSpPr>
        <p:spPr>
          <a:xfrm>
            <a:off x="533400" y="1371600"/>
            <a:ext cx="7408333" cy="4572000"/>
          </a:xfrm>
        </p:spPr>
        <p:txBody>
          <a:bodyPr>
            <a:normAutofit fontScale="77500" lnSpcReduction="20000"/>
          </a:bodyPr>
          <a:lstStyle/>
          <a:p>
            <a:r>
              <a:rPr lang="en-US" sz="3500" dirty="0"/>
              <a:t>HOA Assessment</a:t>
            </a:r>
          </a:p>
          <a:p>
            <a:pPr lvl="1"/>
            <a:r>
              <a:rPr lang="en-US" sz="2600" dirty="0"/>
              <a:t>Passed Calendar year 2018 Annual HOA assessment (with homeowner approval)</a:t>
            </a:r>
          </a:p>
          <a:p>
            <a:pPr lvl="1"/>
            <a:r>
              <a:rPr lang="en-US" sz="2600" dirty="0"/>
              <a:t>Included trash collection in the annual assessment</a:t>
            </a:r>
          </a:p>
          <a:p>
            <a:pPr lvl="1"/>
            <a:r>
              <a:rPr lang="en-US" sz="2600" b="1" dirty="0"/>
              <a:t>Project a small loss (~$1700) </a:t>
            </a:r>
            <a:r>
              <a:rPr lang="en-US" sz="2600" dirty="0"/>
              <a:t>this FY, as discussed in the Nov 18 HOA meeting</a:t>
            </a:r>
          </a:p>
          <a:p>
            <a:pPr lvl="2"/>
            <a:r>
              <a:rPr lang="en-US" sz="2400" dirty="0"/>
              <a:t>Loss is smaller than anticipated due to no additional funds deposited in the Capitol Improvement fund</a:t>
            </a:r>
          </a:p>
          <a:p>
            <a:endParaRPr lang="en-US" sz="2600" dirty="0"/>
          </a:p>
          <a:p>
            <a:r>
              <a:rPr lang="en-US" sz="3400" dirty="0"/>
              <a:t>  </a:t>
            </a:r>
            <a:r>
              <a:rPr lang="en-US" sz="3500" dirty="0"/>
              <a:t>Capital improvement Fund</a:t>
            </a:r>
          </a:p>
          <a:p>
            <a:pPr lvl="1"/>
            <a:r>
              <a:rPr lang="en-US" sz="2600" dirty="0"/>
              <a:t>Deposited in Vanguard Total Bond Index</a:t>
            </a:r>
            <a:br>
              <a:rPr lang="en-US" sz="2600" dirty="0"/>
            </a:br>
            <a:r>
              <a:rPr lang="en-US" sz="2600" dirty="0"/>
              <a:t>(Admiral)</a:t>
            </a:r>
          </a:p>
          <a:p>
            <a:pPr lvl="1"/>
            <a:r>
              <a:rPr lang="en-US" sz="2600" dirty="0"/>
              <a:t>Rate of return has been 4.8%</a:t>
            </a:r>
          </a:p>
        </p:txBody>
      </p:sp>
    </p:spTree>
    <p:extLst>
      <p:ext uri="{BB962C8B-B14F-4D97-AF65-F5344CB8AC3E}">
        <p14:creationId xmlns:p14="http://schemas.microsoft.com/office/powerpoint/2010/main" val="956563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7086600" cy="1280890"/>
          </a:xfrm>
        </p:spPr>
        <p:txBody>
          <a:bodyPr>
            <a:normAutofit fontScale="90000"/>
          </a:bodyPr>
          <a:lstStyle/>
          <a:p>
            <a:r>
              <a:rPr lang="en-US" dirty="0"/>
              <a:t>Capitol Improvement Fund Vanguard Admiral 500 Index</a:t>
            </a:r>
            <a:br>
              <a:rPr lang="en-US" dirty="0"/>
            </a:br>
            <a:br>
              <a:rPr lang="en-US" dirty="0"/>
            </a:br>
            <a:endParaRPr lang="en-US" dirty="0"/>
          </a:p>
        </p:txBody>
      </p:sp>
      <p:sp>
        <p:nvSpPr>
          <p:cNvPr id="5" name="TextBox 4">
            <a:extLst>
              <a:ext uri="{FF2B5EF4-FFF2-40B4-BE49-F238E27FC236}">
                <a16:creationId xmlns:a16="http://schemas.microsoft.com/office/drawing/2014/main" id="{458A7702-B2A1-44AE-B523-F5B4EB8979B6}"/>
              </a:ext>
            </a:extLst>
          </p:cNvPr>
          <p:cNvSpPr txBox="1"/>
          <p:nvPr/>
        </p:nvSpPr>
        <p:spPr>
          <a:xfrm>
            <a:off x="1333500" y="2362200"/>
            <a:ext cx="5181600" cy="2862322"/>
          </a:xfrm>
          <a:prstGeom prst="rect">
            <a:avLst/>
          </a:prstGeom>
          <a:noFill/>
        </p:spPr>
        <p:txBody>
          <a:bodyPr wrap="square" rtlCol="0">
            <a:spAutoFit/>
          </a:bodyPr>
          <a:lstStyle/>
          <a:p>
            <a:r>
              <a:rPr lang="en-US" sz="2000" b="1" dirty="0"/>
              <a:t>Value: $13,773.06</a:t>
            </a:r>
          </a:p>
          <a:p>
            <a:endParaRPr lang="en-US" sz="2000" dirty="0"/>
          </a:p>
          <a:p>
            <a:endParaRPr lang="en-US" sz="2000" dirty="0"/>
          </a:p>
          <a:p>
            <a:r>
              <a:rPr lang="en-US" sz="2000" dirty="0"/>
              <a:t>Shares: 1,239.70</a:t>
            </a:r>
          </a:p>
          <a:p>
            <a:r>
              <a:rPr lang="en-US" sz="2000" dirty="0"/>
              <a:t>Price as of 01 Nov: $11.11</a:t>
            </a:r>
          </a:p>
          <a:p>
            <a:r>
              <a:rPr lang="en-US" sz="2000" dirty="0"/>
              <a:t>Net gain: $1,173.06</a:t>
            </a:r>
          </a:p>
          <a:p>
            <a:r>
              <a:rPr lang="en-US" sz="2000" dirty="0"/>
              <a:t>Rate of return: 4.8%</a:t>
            </a:r>
          </a:p>
          <a:p>
            <a:endParaRPr lang="en-US" sz="2000" dirty="0"/>
          </a:p>
          <a:p>
            <a:r>
              <a:rPr lang="en-US" sz="2000" dirty="0"/>
              <a:t>All metrics increased over 2018</a:t>
            </a:r>
          </a:p>
        </p:txBody>
      </p:sp>
    </p:spTree>
    <p:extLst>
      <p:ext uri="{BB962C8B-B14F-4D97-AF65-F5344CB8AC3E}">
        <p14:creationId xmlns:p14="http://schemas.microsoft.com/office/powerpoint/2010/main" val="40934612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TM02900688[[fn=Facet]]</Template>
  <TotalTime>2645</TotalTime>
  <Words>1503</Words>
  <Application>Microsoft Office PowerPoint</Application>
  <PresentationFormat>On-screen Show (4:3)</PresentationFormat>
  <Paragraphs>292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Trebuchet MS</vt:lpstr>
      <vt:lpstr>Wingdings 3</vt:lpstr>
      <vt:lpstr>Facet</vt:lpstr>
      <vt:lpstr>WELCOME! </vt:lpstr>
      <vt:lpstr>Tonight’s Agenda</vt:lpstr>
      <vt:lpstr>Tonight’s Necessary Votes</vt:lpstr>
      <vt:lpstr>Proposed Amendment: Rental Restriction</vt:lpstr>
      <vt:lpstr>Proposed Amendment: Rental Restriction</vt:lpstr>
      <vt:lpstr>Proposed Amendment: Rental Restriction</vt:lpstr>
      <vt:lpstr>Official language to be added to Deed Restrictions</vt:lpstr>
      <vt:lpstr>Financial information</vt:lpstr>
      <vt:lpstr>Capitol Improvement Fund Vanguard Admiral 500 Index  </vt:lpstr>
      <vt:lpstr>2019 Financial Snapshot</vt:lpstr>
      <vt:lpstr>2020 Financial Planning</vt:lpstr>
      <vt:lpstr>2020 Annual Assessment</vt:lpstr>
      <vt:lpstr>VOTES and Board Nominations</vt:lpstr>
      <vt:lpstr>Results of Rental Amendment Voting…</vt:lpstr>
      <vt:lpstr>Official language to be added to Deed Restrictions</vt:lpstr>
      <vt:lpstr>…continued</vt:lpstr>
      <vt:lpstr>Landscaping Updates</vt:lpstr>
      <vt:lpstr>Other News</vt:lpstr>
      <vt:lpstr>Architectural Review Guidelines/Information</vt:lpstr>
      <vt:lpstr>Please help us keep Belden a Great Place to Live!</vt:lpstr>
      <vt:lpstr>In closing…</vt:lpstr>
    </vt:vector>
  </TitlesOfParts>
  <Company>Willis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Calvey, Carolyn G.</dc:creator>
  <cp:lastModifiedBy>Calvey, Carolyn G.</cp:lastModifiedBy>
  <cp:revision>34</cp:revision>
  <dcterms:created xsi:type="dcterms:W3CDTF">2017-10-30T17:02:16Z</dcterms:created>
  <dcterms:modified xsi:type="dcterms:W3CDTF">2019-11-07T13:26:23Z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y fmtid="{D5CDD505-2E9C-101B-9397-08002B2CF9AE}" pid="7" name="MSIP_Label_9c700311-1b20-487f-9129-30717d50ca8e_Enabled">
    <vt:lpwstr>True</vt:lpwstr>
  </property>
  <property fmtid="{D5CDD505-2E9C-101B-9397-08002B2CF9AE}" pid="8" name="MSIP_Label_9c700311-1b20-487f-9129-30717d50ca8e_SiteId">
    <vt:lpwstr>76e3921f-489b-4b7e-9547-9ea297add9b5</vt:lpwstr>
  </property>
  <property fmtid="{D5CDD505-2E9C-101B-9397-08002B2CF9AE}" pid="9" name="MSIP_Label_9c700311-1b20-487f-9129-30717d50ca8e_Owner">
    <vt:lpwstr>carolyn.calvey@willistowerswatson.com</vt:lpwstr>
  </property>
  <property fmtid="{D5CDD505-2E9C-101B-9397-08002B2CF9AE}" pid="10" name="MSIP_Label_9c700311-1b20-487f-9129-30717d50ca8e_SetDate">
    <vt:lpwstr>2019-10-17T14:13:19.6831501Z</vt:lpwstr>
  </property>
  <property fmtid="{D5CDD505-2E9C-101B-9397-08002B2CF9AE}" pid="11" name="MSIP_Label_9c700311-1b20-487f-9129-30717d50ca8e_Name">
    <vt:lpwstr>Confidential</vt:lpwstr>
  </property>
  <property fmtid="{D5CDD505-2E9C-101B-9397-08002B2CF9AE}" pid="12" name="MSIP_Label_9c700311-1b20-487f-9129-30717d50ca8e_Application">
    <vt:lpwstr>Microsoft Azure Information Protection</vt:lpwstr>
  </property>
  <property fmtid="{D5CDD505-2E9C-101B-9397-08002B2CF9AE}" pid="13" name="MSIP_Label_9c700311-1b20-487f-9129-30717d50ca8e_ActionId">
    <vt:lpwstr>d06aecef-0c11-4ce2-97f0-df299094deb9</vt:lpwstr>
  </property>
  <property fmtid="{D5CDD505-2E9C-101B-9397-08002B2CF9AE}" pid="14" name="MSIP_Label_9c700311-1b20-487f-9129-30717d50ca8e_Extended_MSFT_Method">
    <vt:lpwstr>Automatic</vt:lpwstr>
  </property>
  <property fmtid="{D5CDD505-2E9C-101B-9397-08002B2CF9AE}" pid="15" name="MSIP_Label_d347b247-e90e-43a3-9d7b-004f14ae6873_Enabled">
    <vt:lpwstr>True</vt:lpwstr>
  </property>
  <property fmtid="{D5CDD505-2E9C-101B-9397-08002B2CF9AE}" pid="16" name="MSIP_Label_d347b247-e90e-43a3-9d7b-004f14ae6873_SiteId">
    <vt:lpwstr>76e3921f-489b-4b7e-9547-9ea297add9b5</vt:lpwstr>
  </property>
  <property fmtid="{D5CDD505-2E9C-101B-9397-08002B2CF9AE}" pid="17" name="MSIP_Label_d347b247-e90e-43a3-9d7b-004f14ae6873_Owner">
    <vt:lpwstr>carolyn.calvey@willistowerswatson.com</vt:lpwstr>
  </property>
  <property fmtid="{D5CDD505-2E9C-101B-9397-08002B2CF9AE}" pid="18" name="MSIP_Label_d347b247-e90e-43a3-9d7b-004f14ae6873_SetDate">
    <vt:lpwstr>2019-10-17T14:13:19.6831501Z</vt:lpwstr>
  </property>
  <property fmtid="{D5CDD505-2E9C-101B-9397-08002B2CF9AE}" pid="19" name="MSIP_Label_d347b247-e90e-43a3-9d7b-004f14ae6873_Name">
    <vt:lpwstr>Anyone (No Protection)</vt:lpwstr>
  </property>
  <property fmtid="{D5CDD505-2E9C-101B-9397-08002B2CF9AE}" pid="20" name="MSIP_Label_d347b247-e90e-43a3-9d7b-004f14ae6873_Application">
    <vt:lpwstr>Microsoft Azure Information Protection</vt:lpwstr>
  </property>
  <property fmtid="{D5CDD505-2E9C-101B-9397-08002B2CF9AE}" pid="21" name="MSIP_Label_d347b247-e90e-43a3-9d7b-004f14ae6873_ActionId">
    <vt:lpwstr>d06aecef-0c11-4ce2-97f0-df299094deb9</vt:lpwstr>
  </property>
  <property fmtid="{D5CDD505-2E9C-101B-9397-08002B2CF9AE}" pid="22" name="MSIP_Label_d347b247-e90e-43a3-9d7b-004f14ae6873_Parent">
    <vt:lpwstr>9c700311-1b20-487f-9129-30717d50ca8e</vt:lpwstr>
  </property>
  <property fmtid="{D5CDD505-2E9C-101B-9397-08002B2CF9AE}" pid="23" name="MSIP_Label_d347b247-e90e-43a3-9d7b-004f14ae6873_Extended_MSFT_Method">
    <vt:lpwstr>Automatic</vt:lpwstr>
  </property>
  <property fmtid="{D5CDD505-2E9C-101B-9397-08002B2CF9AE}" pid="24" name="Sensitivity">
    <vt:lpwstr>Confidential Anyone (No Protection)</vt:lpwstr>
  </property>
</Properties>
</file>