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70" r:id="rId18"/>
    <p:sldId id="271" r:id="rId19"/>
    <p:sldId id="272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 varScale="1">
        <p:scale>
          <a:sx n="86" d="100"/>
          <a:sy n="86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F37D2-CAC5-45F2-AA15-12D61DBF4654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99863-ABCE-4D05-ACFB-F8481351B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eldenboard@emaildodo.com" TargetMode="External"/><Relationship Id="rId2" Type="http://schemas.openxmlformats.org/officeDocument/2006/relationships/hyperlink" Target="mailto:Rreichelmann@t2s-solutions.com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beldenhoa.org/architectural-revie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780108"/>
          </a:xfrm>
        </p:spPr>
        <p:txBody>
          <a:bodyPr/>
          <a:lstStyle/>
          <a:p>
            <a:r>
              <a:rPr lang="en-US" dirty="0"/>
              <a:t>WELCOME!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2286000"/>
            <a:ext cx="7620000" cy="1473200"/>
          </a:xfrm>
        </p:spPr>
        <p:txBody>
          <a:bodyPr/>
          <a:lstStyle/>
          <a:p>
            <a:r>
              <a:rPr lang="en-US" dirty="0"/>
              <a:t>The Annual Meeting of the Belden Maintenance Corporation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Hosted by Your 2017 Volunteer Board of Directors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886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Please help yourself to dinner while we wait for more community members to join us</a:t>
            </a:r>
          </a:p>
        </p:txBody>
      </p:sp>
    </p:spTree>
    <p:extLst>
      <p:ext uri="{BB962C8B-B14F-4D97-AF65-F5344CB8AC3E}">
        <p14:creationId xmlns:p14="http://schemas.microsoft.com/office/powerpoint/2010/main" val="120287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/>
          <a:lstStyle/>
          <a:p>
            <a:r>
              <a:rPr lang="en-US" dirty="0"/>
              <a:t>2017 FINANCES</a:t>
            </a:r>
          </a:p>
        </p:txBody>
      </p:sp>
      <p:sp>
        <p:nvSpPr>
          <p:cNvPr id="4" name="Shape 188"/>
          <p:cNvSpPr txBox="1"/>
          <p:nvPr/>
        </p:nvSpPr>
        <p:spPr>
          <a:xfrm>
            <a:off x="4824143" y="1447800"/>
            <a:ext cx="4300807" cy="45909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"/>
              </a:lnSpc>
              <a:spcBef>
                <a:spcPts val="0"/>
              </a:spcBef>
              <a:buNone/>
            </a:pPr>
            <a:endParaRPr sz="2400" dirty="0">
              <a:solidFill>
                <a:schemeClr val="tx2"/>
              </a:solidFill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01 Jan17 Balance: $53,701 Increase of $5,333 over 01Jan16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tx2"/>
              </a:solidFill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Balance as of 23 Oct: $71,152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tx2"/>
              </a:solidFill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Landscaping is the biggest expense at $23,585 a year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buClr>
                <a:srgbClr val="929292"/>
              </a:buClr>
              <a:buSzPct val="100000"/>
            </a:pPr>
            <a:endParaRPr lang="en-US" sz="2400" dirty="0">
              <a:solidFill>
                <a:schemeClr val="tx2"/>
              </a:solidFill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Received full assessment payments from 83 lots as of 23 Oct. 86 lots paid in 2016.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tx2"/>
              </a:solidFill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Books are open to any member-Just ask!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1DCF77-D48D-4543-84D9-199C74FC3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74096"/>
              </p:ext>
            </p:extLst>
          </p:nvPr>
        </p:nvGraphicFramePr>
        <p:xfrm>
          <a:off x="428624" y="1181100"/>
          <a:ext cx="4171071" cy="5307330"/>
        </p:xfrm>
        <a:graphic>
          <a:graphicData uri="http://schemas.openxmlformats.org/drawingml/2006/table">
            <a:tbl>
              <a:tblPr/>
              <a:tblGrid>
                <a:gridCol w="1778447">
                  <a:extLst>
                    <a:ext uri="{9D8B030D-6E8A-4147-A177-3AD203B41FA5}">
                      <a16:colId xmlns:a16="http://schemas.microsoft.com/office/drawing/2014/main" val="4228212598"/>
                    </a:ext>
                  </a:extLst>
                </a:gridCol>
                <a:gridCol w="1110861">
                  <a:extLst>
                    <a:ext uri="{9D8B030D-6E8A-4147-A177-3AD203B41FA5}">
                      <a16:colId xmlns:a16="http://schemas.microsoft.com/office/drawing/2014/main" val="1420758284"/>
                    </a:ext>
                  </a:extLst>
                </a:gridCol>
                <a:gridCol w="1281763">
                  <a:extLst>
                    <a:ext uri="{9D8B030D-6E8A-4147-A177-3AD203B41FA5}">
                      <a16:colId xmlns:a16="http://schemas.microsoft.com/office/drawing/2014/main" val="186906598"/>
                    </a:ext>
                  </a:extLst>
                </a:gridCol>
              </a:tblGrid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189365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$ 42,450.00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41,407.84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369918"/>
                  </a:ext>
                </a:extLst>
              </a:tr>
              <a:tr h="363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removal reimbursement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2,250.00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431893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719860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Miscellaneous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1918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$ 44,700.00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41,407.84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14261"/>
                  </a:ext>
                </a:extLst>
              </a:tr>
              <a:tr h="19330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198591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896388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Fees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50.00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31.00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072712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525.00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478624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 box rental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28309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750.00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668.00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4633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Meeting Expense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550.00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190.60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300522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Franchise fee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25.00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103328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Taxes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62.00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61.50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414423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 Tax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53.78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045504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Improvement Fund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4,500.00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552222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300.00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315535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Lawn Maintenance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$ 19,400.00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18,868.00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972849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Removal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3,750.00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265.00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98658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 Maintenance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1,110.00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174938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626386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170.00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158.86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884570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Maintenance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67008"/>
                  </a:ext>
                </a:extLst>
              </a:tr>
              <a:tr h="21150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818607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$ 31,057.00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23,956.74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238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6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52728"/>
          </a:xfrm>
        </p:spPr>
        <p:txBody>
          <a:bodyPr/>
          <a:lstStyle/>
          <a:p>
            <a:r>
              <a:rPr lang="en-US" dirty="0"/>
              <a:t>2018</a:t>
            </a:r>
          </a:p>
        </p:txBody>
      </p:sp>
      <p:sp>
        <p:nvSpPr>
          <p:cNvPr id="4" name="Shape 203"/>
          <p:cNvSpPr txBox="1"/>
          <p:nvPr/>
        </p:nvSpPr>
        <p:spPr>
          <a:xfrm>
            <a:off x="4419600" y="2137533"/>
            <a:ext cx="4286001" cy="4691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30000"/>
              </a:lnSpc>
              <a:spcBef>
                <a:spcPts val="0"/>
              </a:spcBef>
              <a:buNone/>
            </a:pPr>
            <a:endParaRPr sz="2400" dirty="0">
              <a:solidFill>
                <a:schemeClr val="tx2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Anticipate $61,119 to start off FY18 ($53,701 in FY17)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tx2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Landscaping is the biggest expense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tx2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Snow removal variable expense; a portion is reimbursed by the county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tx2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Budgeted Net Gain: $6,758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dirty="0">
              <a:solidFill>
                <a:srgbClr val="5B5B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778599"/>
              </p:ext>
            </p:extLst>
          </p:nvPr>
        </p:nvGraphicFramePr>
        <p:xfrm>
          <a:off x="248374" y="799943"/>
          <a:ext cx="3771211" cy="5597104"/>
        </p:xfrm>
        <a:graphic>
          <a:graphicData uri="http://schemas.openxmlformats.org/drawingml/2006/table">
            <a:tbl>
              <a:tblPr/>
              <a:tblGrid>
                <a:gridCol w="2603931">
                  <a:extLst>
                    <a:ext uri="{9D8B030D-6E8A-4147-A177-3AD203B41FA5}">
                      <a16:colId xmlns:a16="http://schemas.microsoft.com/office/drawing/2014/main" val="3191672743"/>
                    </a:ext>
                  </a:extLst>
                </a:gridCol>
                <a:gridCol w="1167280">
                  <a:extLst>
                    <a:ext uri="{9D8B030D-6E8A-4147-A177-3AD203B41FA5}">
                      <a16:colId xmlns:a16="http://schemas.microsoft.com/office/drawing/2014/main" val="1607406717"/>
                    </a:ext>
                  </a:extLst>
                </a:gridCol>
              </a:tblGrid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969897"/>
                  </a:ext>
                </a:extLst>
              </a:tr>
              <a:tr h="247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$ 41,890.00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18896"/>
                  </a:ext>
                </a:extLst>
              </a:tr>
              <a:tr h="21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removal reimbursement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3,000.00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569288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932333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Miscellaneous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847024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$ 44,890.00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595988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439730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388737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Fees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311945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600.00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058899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 box rental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325.00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626095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750.00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742694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Meeting Expense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850.00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214939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Franchise fee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840632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Taxes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62.00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452321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 Tax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50.00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155886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Improvement Fund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4,500.00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242754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300.00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465559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Lawn Maintenance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$ 24,200.00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390493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Removal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874423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 Maintenance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933846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873238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210.00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141292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Maintenance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782264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$ 38,132.00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731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18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Capitol Improvement Fund Vanguard Admiral 500 Index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A7702-B2A1-44AE-B523-F5B4EB8979B6}"/>
              </a:ext>
            </a:extLst>
          </p:cNvPr>
          <p:cNvSpPr txBox="1"/>
          <p:nvPr/>
        </p:nvSpPr>
        <p:spPr>
          <a:xfrm>
            <a:off x="762000" y="1676400"/>
            <a:ext cx="45769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Shares: 1,169.622</a:t>
            </a:r>
          </a:p>
          <a:p>
            <a:r>
              <a:rPr lang="en-US" sz="2000" dirty="0"/>
              <a:t>Price as of 23 Oct: $10:77</a:t>
            </a:r>
          </a:p>
          <a:p>
            <a:r>
              <a:rPr lang="en-US" sz="2000" dirty="0"/>
              <a:t>Value: $12,596.83</a:t>
            </a:r>
          </a:p>
          <a:p>
            <a:r>
              <a:rPr lang="en-US" sz="2000" dirty="0"/>
              <a:t>Net gain: $596.83</a:t>
            </a:r>
          </a:p>
          <a:p>
            <a:r>
              <a:rPr lang="en-US" sz="2000" dirty="0"/>
              <a:t>Rate of return: 5.7%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1A82C-CCB1-47B9-9BDC-86F0B5F96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" y="3657600"/>
            <a:ext cx="9144000" cy="27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9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Annual Assessment</a:t>
            </a:r>
          </a:p>
        </p:txBody>
      </p:sp>
      <p:sp>
        <p:nvSpPr>
          <p:cNvPr id="4" name="Shape 218"/>
          <p:cNvSpPr txBox="1"/>
          <p:nvPr/>
        </p:nvSpPr>
        <p:spPr>
          <a:xfrm>
            <a:off x="429208" y="2667000"/>
            <a:ext cx="8714792" cy="5562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30000"/>
              </a:lnSpc>
              <a:spcBef>
                <a:spcPts val="0"/>
              </a:spcBef>
              <a:buNone/>
            </a:pPr>
            <a:endParaRPr sz="2400" dirty="0">
              <a:solidFill>
                <a:schemeClr val="tx2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Assessment for Maintenance of Common Areas, Operating Expenses, Capital Improvements </a:t>
            </a:r>
          </a:p>
          <a:p>
            <a:pPr marR="0" lvl="0" algn="l" rtl="0">
              <a:spcBef>
                <a:spcPts val="0"/>
              </a:spcBef>
              <a:buClr>
                <a:srgbClr val="929292"/>
              </a:buClr>
              <a:buSzPct val="100000"/>
            </a:pPr>
            <a:endParaRPr lang="en-US" sz="2400" dirty="0">
              <a:solidFill>
                <a:schemeClr val="tx2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Assessment To Be Collected by New Castle County</a:t>
            </a:r>
          </a:p>
          <a:p>
            <a:pPr marL="623888" lvl="6" indent="58738">
              <a:buClr>
                <a:srgbClr val="92929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 Bills will be mailed in March with a due date in April</a:t>
            </a:r>
          </a:p>
          <a:p>
            <a:pPr marL="623888" lvl="6">
              <a:buClr>
                <a:srgbClr val="929292"/>
              </a:buClr>
              <a:buSzPct val="100000"/>
            </a:pPr>
            <a:endParaRPr lang="en-US" sz="2400" dirty="0">
              <a:solidFill>
                <a:schemeClr val="tx2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C00000"/>
                </a:solidFill>
                <a:sym typeface="Calibri"/>
              </a:rPr>
              <a:t>2018 Assessment amount = $500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Needs approval by a majority at the meeting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dirty="0">
              <a:solidFill>
                <a:srgbClr val="5B5B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48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5908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Trees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Handler (contract not signed)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2018 Federal Grant (will pursue tree plan throughout community)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Landscape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2018 Bids 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Group Waste Removal</a:t>
            </a:r>
          </a:p>
        </p:txBody>
      </p:sp>
    </p:spTree>
    <p:extLst>
      <p:ext uri="{BB962C8B-B14F-4D97-AF65-F5344CB8AC3E}">
        <p14:creationId xmlns:p14="http://schemas.microsoft.com/office/powerpoint/2010/main" val="3977216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BE39F-9D31-48A5-B79B-337888F4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Review Committee </a:t>
            </a:r>
          </a:p>
        </p:txBody>
      </p:sp>
      <p:sp>
        <p:nvSpPr>
          <p:cNvPr id="4" name="Shape 218">
            <a:extLst>
              <a:ext uri="{FF2B5EF4-FFF2-40B4-BE49-F238E27FC236}">
                <a16:creationId xmlns:a16="http://schemas.microsoft.com/office/drawing/2014/main" id="{2EF76CE2-73FD-4EEB-8B9F-84D603863D3B}"/>
              </a:ext>
            </a:extLst>
          </p:cNvPr>
          <p:cNvSpPr txBox="1"/>
          <p:nvPr/>
        </p:nvSpPr>
        <p:spPr>
          <a:xfrm>
            <a:off x="200608" y="1905001"/>
            <a:ext cx="8714792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30000"/>
              </a:lnSpc>
              <a:spcBef>
                <a:spcPts val="0"/>
              </a:spcBef>
              <a:buNone/>
            </a:pPr>
            <a:endParaRPr sz="2400" dirty="0">
              <a:solidFill>
                <a:schemeClr val="tx2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Chair:  Rob Reichelmann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Members: Chris Ciupinski, Josh Farside, Scott Reiter, Joe Sharpe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Projection Submission Overview: </a:t>
            </a:r>
          </a:p>
          <a:p>
            <a:pPr marL="800100" lvl="1" indent="-342900"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Download Application form from the ARC Website</a:t>
            </a:r>
          </a:p>
          <a:p>
            <a:pPr marL="800100" lvl="1" indent="-342900"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Read all instructions and provide </a:t>
            </a:r>
            <a:r>
              <a:rPr lang="en-US" sz="2400" b="1" dirty="0">
                <a:solidFill>
                  <a:schemeClr val="tx2"/>
                </a:solidFill>
                <a:sym typeface="Calibri"/>
              </a:rPr>
              <a:t>complete submissions</a:t>
            </a:r>
          </a:p>
          <a:p>
            <a:pPr marL="800100" lvl="1" indent="-342900"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Email Package to:  </a:t>
            </a:r>
            <a:r>
              <a:rPr lang="en-US" sz="2400" dirty="0">
                <a:solidFill>
                  <a:schemeClr val="tx2"/>
                </a:solidFill>
                <a:sym typeface="Calibri"/>
                <a:hlinkClick r:id="rId2"/>
              </a:rPr>
              <a:t>Rreichelmann@t2s-solutions.com</a:t>
            </a:r>
            <a:r>
              <a:rPr lang="en-US" sz="2400" dirty="0">
                <a:solidFill>
                  <a:schemeClr val="tx2"/>
                </a:solidFill>
                <a:sym typeface="Calibri"/>
              </a:rPr>
              <a:t> or </a:t>
            </a:r>
            <a:r>
              <a:rPr lang="en-US" sz="2400" dirty="0">
                <a:solidFill>
                  <a:schemeClr val="tx2"/>
                </a:solidFill>
                <a:sym typeface="Calibri"/>
                <a:hlinkClick r:id="rId3"/>
              </a:rPr>
              <a:t>beldenboard@emaildodo.com</a:t>
            </a:r>
            <a:r>
              <a:rPr lang="en-US" sz="2400" dirty="0">
                <a:solidFill>
                  <a:schemeClr val="tx2"/>
                </a:solidFill>
                <a:sym typeface="Calibri"/>
              </a:rPr>
              <a:t> </a:t>
            </a:r>
          </a:p>
          <a:p>
            <a:pPr marL="342900" indent="-342900"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DEED Restrictions state that the process take no longer than </a:t>
            </a:r>
            <a:r>
              <a:rPr lang="en-US" sz="2400" b="1" dirty="0">
                <a:solidFill>
                  <a:srgbClr val="FF0000"/>
                </a:solidFill>
                <a:sym typeface="Calibri"/>
              </a:rPr>
              <a:t>30 days</a:t>
            </a:r>
            <a:r>
              <a:rPr lang="en-US" sz="2400" b="1" dirty="0">
                <a:solidFill>
                  <a:schemeClr val="tx2"/>
                </a:solidFill>
                <a:sym typeface="Calibri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Calibri"/>
              </a:rPr>
              <a:t>for </a:t>
            </a:r>
            <a:r>
              <a:rPr lang="en-US" sz="2400" b="1" dirty="0">
                <a:solidFill>
                  <a:schemeClr val="tx2"/>
                </a:solidFill>
                <a:sym typeface="Calibri"/>
              </a:rPr>
              <a:t>complete submissions</a:t>
            </a:r>
          </a:p>
          <a:p>
            <a:pPr marL="342900" indent="-342900"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Do not start projects without HOA Approval </a:t>
            </a:r>
            <a:r>
              <a:rPr lang="en-US" sz="2400" b="1" dirty="0">
                <a:solidFill>
                  <a:schemeClr val="tx2"/>
                </a:solidFill>
                <a:sym typeface="Calibri"/>
              </a:rPr>
              <a:t>(Thanks)</a:t>
            </a:r>
          </a:p>
          <a:p>
            <a:pPr marL="342900" lvl="0" indent="-342900"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ARC Website: </a:t>
            </a:r>
            <a:r>
              <a:rPr lang="en-US" sz="2400" dirty="0">
                <a:solidFill>
                  <a:schemeClr val="tx2"/>
                </a:solidFill>
                <a:sym typeface="Calibri"/>
                <a:hlinkClick r:id="rId4"/>
              </a:rPr>
              <a:t>https://www.beldenhoa.org/architectural-review</a:t>
            </a:r>
            <a:r>
              <a:rPr lang="en-US" sz="2400" dirty="0">
                <a:solidFill>
                  <a:schemeClr val="tx2"/>
                </a:solidFill>
                <a:sym typeface="Calibri"/>
              </a:rPr>
              <a:t> </a:t>
            </a:r>
          </a:p>
          <a:p>
            <a:pPr marL="342900" lvl="0" indent="-342900">
              <a:buClr>
                <a:srgbClr val="929292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sym typeface="Calibri"/>
              </a:rPr>
              <a:t>Contact me if you would like to volunteer for the ARC!</a:t>
            </a:r>
          </a:p>
          <a:p>
            <a:pPr marR="0" lvl="0" algn="l" rtl="0">
              <a:spcBef>
                <a:spcPts val="0"/>
              </a:spcBef>
              <a:buClr>
                <a:srgbClr val="929292"/>
              </a:buClr>
              <a:buSzPct val="100000"/>
            </a:pPr>
            <a:endParaRPr lang="en-US" sz="2400" dirty="0">
              <a:solidFill>
                <a:schemeClr val="tx2"/>
              </a:solidFill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dirty="0">
              <a:solidFill>
                <a:srgbClr val="5B5B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286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8E8E7-A8ED-4BD6-B065-CFA33DD4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and Deed Restrictions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38FA026-69F5-45E3-AABE-56E0D78C157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14400" y="1905000"/>
          <a:ext cx="31988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6922053" imgH="8793688" progId="Word.Document.12">
                  <p:embed/>
                </p:oleObj>
              </mc:Choice>
              <mc:Fallback>
                <p:oleObj name="Document" r:id="rId3" imgW="6922053" imgH="8793688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38FA026-69F5-45E3-AABE-56E0D78C15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905000"/>
                        <a:ext cx="319881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CAB7B2C-19A7-4D6A-A0C2-0E6574572D8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29200" y="19050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5829300" imgH="7543800" progId="Acrobat.Document.DC">
                  <p:embed/>
                </p:oleObj>
              </mc:Choice>
              <mc:Fallback>
                <p:oleObj name="Acrobat Document" r:id="rId5" imgW="5829300" imgH="7543800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CAB7B2C-19A7-4D6A-A0C2-0E6574572D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9200" y="190500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349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CAPITAL IMPROVEMENT: </a:t>
            </a:r>
            <a:br>
              <a:rPr lang="en-US" dirty="0"/>
            </a:br>
            <a:r>
              <a:rPr lang="en-US" dirty="0"/>
              <a:t>History and Meaning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979612"/>
            <a:ext cx="8229600" cy="4954588"/>
          </a:xfrm>
        </p:spPr>
        <p:txBody>
          <a:bodyPr/>
          <a:lstStyle/>
          <a:p>
            <a:r>
              <a:rPr lang="en-US" dirty="0"/>
              <a:t>Belden originated in 2007</a:t>
            </a:r>
          </a:p>
          <a:p>
            <a:pPr lvl="1"/>
            <a:r>
              <a:rPr lang="en-US" dirty="0"/>
              <a:t> Anderson and Handler sold under many unfulfilled capital “promises”</a:t>
            </a:r>
          </a:p>
          <a:p>
            <a:pPr lvl="2"/>
            <a:r>
              <a:rPr lang="en-US" dirty="0"/>
              <a:t> i.e. 5 mile walking trail, playground on </a:t>
            </a:r>
            <a:r>
              <a:rPr lang="en-US" dirty="0" err="1"/>
              <a:t>Testaverde</a:t>
            </a:r>
            <a:endParaRPr lang="en-US" dirty="0"/>
          </a:p>
          <a:p>
            <a:r>
              <a:rPr lang="en-US" dirty="0"/>
              <a:t>Handler was in control until just last year</a:t>
            </a:r>
          </a:p>
          <a:p>
            <a:pPr lvl="1"/>
            <a:r>
              <a:rPr lang="en-US" dirty="0"/>
              <a:t> Capital improvement achieved through Handler from 2007 through 2016 = NONE</a:t>
            </a:r>
          </a:p>
          <a:p>
            <a:r>
              <a:rPr lang="en-US" dirty="0"/>
              <a:t>Purpose of Capital Improvement</a:t>
            </a:r>
          </a:p>
          <a:p>
            <a:pPr lvl="1"/>
            <a:r>
              <a:rPr lang="en-US" dirty="0"/>
              <a:t> To increase the value of living in Belden</a:t>
            </a:r>
          </a:p>
          <a:p>
            <a:pPr lvl="2"/>
            <a:r>
              <a:rPr lang="en-US" dirty="0"/>
              <a:t>Getting the most out of where we call home</a:t>
            </a:r>
          </a:p>
          <a:p>
            <a:pPr lvl="2"/>
            <a:r>
              <a:rPr lang="en-US" dirty="0"/>
              <a:t>i.e. increased function, pleasant aesthetics</a:t>
            </a:r>
          </a:p>
        </p:txBody>
      </p:sp>
    </p:spTree>
    <p:extLst>
      <p:ext uri="{BB962C8B-B14F-4D97-AF65-F5344CB8AC3E}">
        <p14:creationId xmlns:p14="http://schemas.microsoft.com/office/powerpoint/2010/main" val="25301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Proposed Capital Improvement Initiative: January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¼ mile paved, loop walking trail maximizing the designated recreation area and open space on </a:t>
            </a:r>
            <a:r>
              <a:rPr lang="en-US" dirty="0" err="1"/>
              <a:t>Testaverde</a:t>
            </a:r>
            <a:r>
              <a:rPr lang="en-US" dirty="0"/>
              <a:t> Rd. and behind</a:t>
            </a:r>
          </a:p>
          <a:p>
            <a:r>
              <a:rPr lang="en-US" dirty="0"/>
              <a:t>Trees planted behind trail- increased privacy for residents</a:t>
            </a:r>
          </a:p>
          <a:p>
            <a:r>
              <a:rPr lang="en-US" dirty="0"/>
              <a:t>2 stone benches installed on trail for resting/conversation area</a:t>
            </a:r>
          </a:p>
          <a:p>
            <a:r>
              <a:rPr lang="en-US" dirty="0"/>
              <a:t>Pros: </a:t>
            </a:r>
          </a:p>
          <a:p>
            <a:pPr lvl="1"/>
            <a:r>
              <a:rPr lang="en-US" dirty="0"/>
              <a:t>Less foot traffic on our limited road space</a:t>
            </a:r>
          </a:p>
          <a:p>
            <a:pPr lvl="1"/>
            <a:r>
              <a:rPr lang="en-US" dirty="0"/>
              <a:t>Increase safety</a:t>
            </a:r>
          </a:p>
          <a:p>
            <a:pPr lvl="1"/>
            <a:r>
              <a:rPr lang="en-US" dirty="0"/>
              <a:t>More peaceful, enjoyable walking space for residents</a:t>
            </a:r>
          </a:p>
        </p:txBody>
      </p:sp>
    </p:spTree>
    <p:extLst>
      <p:ext uri="{BB962C8B-B14F-4D97-AF65-F5344CB8AC3E}">
        <p14:creationId xmlns:p14="http://schemas.microsoft.com/office/powerpoint/2010/main" val="2803066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Capital Improvement Phase one: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 informal capital improvement committee was formed in 2017</a:t>
            </a:r>
          </a:p>
          <a:p>
            <a:r>
              <a:rPr lang="en-US" dirty="0"/>
              <a:t>Ideas and feedback were shared throughout the process</a:t>
            </a:r>
          </a:p>
          <a:p>
            <a:r>
              <a:rPr lang="en-US" dirty="0"/>
              <a:t>4 different landscape companies were walked through the open space and submitted quotes</a:t>
            </a:r>
          </a:p>
          <a:p>
            <a:r>
              <a:rPr lang="en-US" dirty="0"/>
              <a:t>BJS Nursery was chosen as the partner for this project</a:t>
            </a:r>
          </a:p>
          <a:p>
            <a:pPr lvl="1"/>
            <a:r>
              <a:rPr lang="en-US" dirty="0"/>
              <a:t>Submitted lowest quote ($30,750)</a:t>
            </a:r>
          </a:p>
          <a:p>
            <a:pPr lvl="1"/>
            <a:r>
              <a:rPr lang="en-US" dirty="0"/>
              <a:t>Highly recommended by neighbors from past project satisfaction</a:t>
            </a:r>
          </a:p>
        </p:txBody>
      </p:sp>
    </p:spTree>
    <p:extLst>
      <p:ext uri="{BB962C8B-B14F-4D97-AF65-F5344CB8AC3E}">
        <p14:creationId xmlns:p14="http://schemas.microsoft.com/office/powerpoint/2010/main" val="48922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Review of this evening’s voting</a:t>
            </a:r>
          </a:p>
          <a:p>
            <a:r>
              <a:rPr lang="en-US" dirty="0"/>
              <a:t>A short history of Belden</a:t>
            </a:r>
          </a:p>
          <a:p>
            <a:r>
              <a:rPr lang="en-US" dirty="0"/>
              <a:t>Summary of 2017 Board accomplishments</a:t>
            </a:r>
          </a:p>
          <a:p>
            <a:r>
              <a:rPr lang="en-US" dirty="0"/>
              <a:t>Financial update</a:t>
            </a:r>
          </a:p>
          <a:p>
            <a:r>
              <a:rPr lang="en-US" dirty="0"/>
              <a:t>Landscaping business</a:t>
            </a:r>
          </a:p>
          <a:p>
            <a:r>
              <a:rPr lang="en-US" dirty="0"/>
              <a:t>Architectural Review Committee Reminders</a:t>
            </a:r>
          </a:p>
          <a:p>
            <a:r>
              <a:rPr lang="en-US" dirty="0"/>
              <a:t>Capital Improvement</a:t>
            </a:r>
          </a:p>
          <a:p>
            <a:r>
              <a:rPr lang="en-US" dirty="0"/>
              <a:t>Results of voting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7770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Trail Draft</a:t>
            </a:r>
          </a:p>
        </p:txBody>
      </p:sp>
      <p:pic>
        <p:nvPicPr>
          <p:cNvPr id="1026" name="5139C843-5544-4C29-BD52-B8499C1FA968" descr="5139C843-5544-4C29-BD52-B8499C1FA9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447051"/>
            <a:ext cx="8877300" cy="394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5581650"/>
            <a:ext cx="8724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Trails will be at least 60 </a:t>
            </a:r>
            <a:r>
              <a:rPr lang="en-US" dirty="0" err="1"/>
              <a:t>ft</a:t>
            </a:r>
            <a:r>
              <a:rPr lang="en-US" dirty="0"/>
              <a:t> away from property lines (or 160 </a:t>
            </a:r>
            <a:r>
              <a:rPr lang="en-US" dirty="0" err="1"/>
              <a:t>ft</a:t>
            </a:r>
            <a:r>
              <a:rPr lang="en-US" dirty="0"/>
              <a:t> from house)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40 trees  will be planted to add privacy around the trail, including: River birch, Willow, Flowering cherry trees, Blue spruce, and Green Giant Arborvitaes</a:t>
            </a:r>
          </a:p>
        </p:txBody>
      </p:sp>
    </p:spTree>
    <p:extLst>
      <p:ext uri="{BB962C8B-B14F-4D97-AF65-F5344CB8AC3E}">
        <p14:creationId xmlns:p14="http://schemas.microsoft.com/office/powerpoint/2010/main" val="1688962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VOTES and Board Nominations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209800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Please submit your votes at this time </a:t>
            </a:r>
            <a:br>
              <a:rPr lang="en-US" dirty="0"/>
            </a:br>
            <a:r>
              <a:rPr lang="en-US" dirty="0"/>
              <a:t>for the following items:</a:t>
            </a:r>
          </a:p>
          <a:p>
            <a:pPr lvl="1"/>
            <a:r>
              <a:rPr lang="en-US" dirty="0"/>
              <a:t>Annual Dues</a:t>
            </a:r>
          </a:p>
          <a:p>
            <a:pPr lvl="1"/>
            <a:r>
              <a:rPr lang="en-US" dirty="0"/>
              <a:t>Walking Trail</a:t>
            </a:r>
          </a:p>
          <a:p>
            <a:pPr lvl="1"/>
            <a:r>
              <a:rPr lang="en-US" dirty="0"/>
              <a:t>Trash Program</a:t>
            </a:r>
          </a:p>
          <a:p>
            <a:pPr lvl="1"/>
            <a:endParaRPr lang="en-US" dirty="0"/>
          </a:p>
          <a:p>
            <a:r>
              <a:rPr lang="en-US" b="1" dirty="0"/>
              <a:t>If you would like to nominate yourself to participate in the 2018 volunteer Board of Directors, please come 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73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your vote for the 2018, 5 designated board members at this 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Vote</a:t>
            </a:r>
          </a:p>
        </p:txBody>
      </p:sp>
    </p:spTree>
    <p:extLst>
      <p:ext uri="{BB962C8B-B14F-4D97-AF65-F5344CB8AC3E}">
        <p14:creationId xmlns:p14="http://schemas.microsoft.com/office/powerpoint/2010/main" val="401479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Election of the 2018 Board of Directors</a:t>
            </a:r>
          </a:p>
          <a:p>
            <a:r>
              <a:rPr lang="en-US" dirty="0"/>
              <a:t>Approval of the 2018 Annual Assessment</a:t>
            </a:r>
          </a:p>
          <a:p>
            <a:r>
              <a:rPr lang="en-US" dirty="0"/>
              <a:t>Capital Improvement Phase One</a:t>
            </a:r>
          </a:p>
          <a:p>
            <a:r>
              <a:rPr lang="en-US" dirty="0"/>
              <a:t>Belden Group Trash/Recycling Program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Tonight’s Necessary Votes</a:t>
            </a:r>
          </a:p>
        </p:txBody>
      </p:sp>
    </p:spTree>
    <p:extLst>
      <p:ext uri="{BB962C8B-B14F-4D97-AF65-F5344CB8AC3E}">
        <p14:creationId xmlns:p14="http://schemas.microsoft.com/office/powerpoint/2010/main" val="395616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History of our Community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7675" y="2560637"/>
            <a:ext cx="8229600" cy="4525963"/>
          </a:xfrm>
        </p:spPr>
        <p:txBody>
          <a:bodyPr/>
          <a:lstStyle/>
          <a:p>
            <a:r>
              <a:rPr lang="en-US" dirty="0"/>
              <a:t>Sapphire Lakes broke ground in 2007 to sell 87 Homes in a community called BELDEN</a:t>
            </a:r>
          </a:p>
          <a:p>
            <a:r>
              <a:rPr lang="en-US" dirty="0"/>
              <a:t>Comprised of 2 different builders: Handler and Anderson Homes</a:t>
            </a:r>
          </a:p>
          <a:p>
            <a:r>
              <a:rPr lang="en-US" dirty="0"/>
              <a:t>Anderson homes left Belden community around 2010 and since then Handler picked the remaining lots to build and sell</a:t>
            </a:r>
          </a:p>
          <a:p>
            <a:r>
              <a:rPr lang="en-US" dirty="0"/>
              <a:t>From the developers perspective: The first home was sold in March 2008 and the last one sold was in March 2017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2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2017 Board Accomplishments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229600" cy="35052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Amended Deed Restrictions</a:t>
            </a:r>
          </a:p>
          <a:p>
            <a:pPr marL="561657" lvl="3" indent="-274320"/>
            <a:r>
              <a:rPr lang="en-US" sz="3200" dirty="0"/>
              <a:t>Recorded our First Amendments in New Castle County Recorder of Deeds</a:t>
            </a:r>
          </a:p>
          <a:p>
            <a:pPr marL="561657" lvl="3" indent="-274320"/>
            <a:r>
              <a:rPr lang="en-US" sz="3200" dirty="0"/>
              <a:t>Retained attorney for above required work</a:t>
            </a:r>
          </a:p>
          <a:p>
            <a:pPr marL="561657" lvl="3" indent="-274320"/>
            <a:r>
              <a:rPr lang="en-US" sz="3200" dirty="0"/>
              <a:t>This now applies to all 87 homes</a:t>
            </a:r>
          </a:p>
          <a:p>
            <a:endParaRPr lang="en-US" sz="3400" dirty="0"/>
          </a:p>
          <a:p>
            <a:r>
              <a:rPr lang="en-US" sz="3400" dirty="0"/>
              <a:t>Belden Maintenance Corp: 2017 Taxes</a:t>
            </a:r>
          </a:p>
          <a:p>
            <a:pPr marL="561657" lvl="3" indent="-274320"/>
            <a:r>
              <a:rPr lang="en-US" sz="3200" dirty="0"/>
              <a:t>Filed Belden HOA Annual Tax Return</a:t>
            </a:r>
          </a:p>
          <a:p>
            <a:pPr marL="561657" lvl="3" indent="-274320"/>
            <a:r>
              <a:rPr lang="en-US" sz="3200" dirty="0"/>
              <a:t>Filed Belden HOA Delaware Annual Franchise Fee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1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2017 Board Accomplishments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6"/>
            <a:ext cx="7408333" cy="3725333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HOA Assessment</a:t>
            </a:r>
          </a:p>
          <a:p>
            <a:pPr lvl="1"/>
            <a:r>
              <a:rPr lang="en-US" sz="2600" dirty="0"/>
              <a:t>Passed Calendar year 2017 Annual HOA assessment (with homeowner approval)</a:t>
            </a:r>
          </a:p>
          <a:p>
            <a:pPr lvl="1"/>
            <a:r>
              <a:rPr lang="en-US" sz="2600" dirty="0"/>
              <a:t>Retained New Castle county to handle all annual HOA payments</a:t>
            </a:r>
          </a:p>
          <a:p>
            <a:endParaRPr lang="en-US" sz="2600" dirty="0"/>
          </a:p>
          <a:p>
            <a:r>
              <a:rPr lang="en-US" sz="3400" dirty="0"/>
              <a:t>  Capital improvement Fund</a:t>
            </a:r>
          </a:p>
          <a:p>
            <a:pPr lvl="1"/>
            <a:r>
              <a:rPr lang="en-US" sz="2600" dirty="0"/>
              <a:t>Originally deposited in Vanguard 500 Index</a:t>
            </a:r>
            <a:br>
              <a:rPr lang="en-US" sz="2600" dirty="0"/>
            </a:br>
            <a:r>
              <a:rPr lang="en-US" sz="2600" dirty="0"/>
              <a:t>(Admiral) </a:t>
            </a:r>
          </a:p>
          <a:p>
            <a:pPr lvl="1"/>
            <a:r>
              <a:rPr lang="en-US" sz="2600" dirty="0"/>
              <a:t>Now deposited in Vanguard Total Bond Index</a:t>
            </a:r>
            <a:br>
              <a:rPr lang="en-US" sz="2600" dirty="0"/>
            </a:br>
            <a:r>
              <a:rPr lang="en-US" sz="2600" dirty="0"/>
              <a:t>(Admiral)</a:t>
            </a:r>
          </a:p>
          <a:p>
            <a:pPr lvl="1"/>
            <a:r>
              <a:rPr lang="en-US" sz="2600" dirty="0"/>
              <a:t>Rate of return has been 5.7%</a:t>
            </a:r>
          </a:p>
        </p:txBody>
      </p:sp>
    </p:spTree>
    <p:extLst>
      <p:ext uri="{BB962C8B-B14F-4D97-AF65-F5344CB8AC3E}">
        <p14:creationId xmlns:p14="http://schemas.microsoft.com/office/powerpoint/2010/main" val="106408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2017 Board Accomplishments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286000"/>
            <a:ext cx="7408333" cy="3840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Homeowner architectural changes</a:t>
            </a:r>
          </a:p>
          <a:p>
            <a:pPr lvl="1"/>
            <a:r>
              <a:rPr lang="en-US" dirty="0"/>
              <a:t>Architectural Review committee reviewed various homeowner projects such as</a:t>
            </a:r>
            <a:br>
              <a:rPr lang="en-US" dirty="0"/>
            </a:br>
            <a:r>
              <a:rPr lang="en-US" dirty="0"/>
              <a:t>decks, fences, patios, swimming pools, enclosures  and passed onto board</a:t>
            </a:r>
          </a:p>
          <a:p>
            <a:pPr lvl="1"/>
            <a:r>
              <a:rPr lang="en-US" dirty="0"/>
              <a:t>Board has approved more than 20 such requests since last HOA Meeting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Landscaping services</a:t>
            </a:r>
          </a:p>
          <a:p>
            <a:pPr lvl="1"/>
            <a:r>
              <a:rPr lang="en-US" dirty="0"/>
              <a:t>Retained </a:t>
            </a:r>
            <a:r>
              <a:rPr lang="en-US" dirty="0" err="1"/>
              <a:t>Addalli</a:t>
            </a:r>
            <a:r>
              <a:rPr lang="en-US" dirty="0"/>
              <a:t>  for maintaining our landscape for Calendar year 2017</a:t>
            </a:r>
          </a:p>
        </p:txBody>
      </p:sp>
    </p:spTree>
    <p:extLst>
      <p:ext uri="{BB962C8B-B14F-4D97-AF65-F5344CB8AC3E}">
        <p14:creationId xmlns:p14="http://schemas.microsoft.com/office/powerpoint/2010/main" val="99155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2017 Board Accomplishments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286000"/>
            <a:ext cx="7408333" cy="434339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Snow removal</a:t>
            </a:r>
          </a:p>
          <a:p>
            <a:pPr lvl="1"/>
            <a:r>
              <a:rPr lang="en-US" dirty="0"/>
              <a:t>Received quotes from multiple vendors regarding snow removal</a:t>
            </a:r>
          </a:p>
          <a:p>
            <a:pPr lvl="1"/>
            <a:r>
              <a:rPr lang="en-US" dirty="0"/>
              <a:t>Finalized 1 year contract with </a:t>
            </a:r>
            <a:r>
              <a:rPr lang="en-US" dirty="0" err="1"/>
              <a:t>Addalli</a:t>
            </a:r>
            <a:br>
              <a:rPr lang="en-US" dirty="0"/>
            </a:br>
            <a:endParaRPr lang="en-US" dirty="0"/>
          </a:p>
          <a:p>
            <a:r>
              <a:rPr lang="en-US" sz="2600" dirty="0"/>
              <a:t>Waste management</a:t>
            </a:r>
          </a:p>
          <a:p>
            <a:pPr lvl="1"/>
            <a:r>
              <a:rPr lang="en-US" dirty="0"/>
              <a:t>Able to retain and preserve a steep discount with Waste Management for</a:t>
            </a:r>
            <a:br>
              <a:rPr lang="en-US" dirty="0"/>
            </a:br>
            <a:r>
              <a:rPr lang="en-US" dirty="0"/>
              <a:t>weekly trash/recycling and summer biweekly yard waste pickup</a:t>
            </a:r>
          </a:p>
          <a:p>
            <a:pPr lvl="1"/>
            <a:r>
              <a:rPr lang="en-US" dirty="0"/>
              <a:t>Collected yearly waste management annual fees on behalf of homeowners to</a:t>
            </a:r>
            <a:br>
              <a:rPr lang="en-US" dirty="0"/>
            </a:br>
            <a:r>
              <a:rPr lang="en-US" dirty="0"/>
              <a:t>send to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279034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2017 Board Accomplishments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Bioswales</a:t>
            </a:r>
            <a:r>
              <a:rPr lang="en-US" dirty="0"/>
              <a:t> inspection</a:t>
            </a:r>
          </a:p>
          <a:p>
            <a:pPr lvl="1"/>
            <a:r>
              <a:rPr lang="en-US" dirty="0"/>
              <a:t>Passed New Castle County Annual </a:t>
            </a:r>
            <a:r>
              <a:rPr lang="en-US" dirty="0" err="1"/>
              <a:t>Bioswales</a:t>
            </a:r>
            <a:r>
              <a:rPr lang="en-US" dirty="0"/>
              <a:t> inspection</a:t>
            </a:r>
          </a:p>
          <a:p>
            <a:pPr lvl="1"/>
            <a:r>
              <a:rPr lang="en-US" dirty="0"/>
              <a:t>Contracted </a:t>
            </a:r>
            <a:r>
              <a:rPr lang="en-US" dirty="0" err="1"/>
              <a:t>Addalli</a:t>
            </a:r>
            <a:r>
              <a:rPr lang="en-US" dirty="0"/>
              <a:t> to clean up the </a:t>
            </a:r>
            <a:r>
              <a:rPr lang="en-US" dirty="0" err="1"/>
              <a:t>Bioswales</a:t>
            </a:r>
            <a:r>
              <a:rPr lang="en-US" dirty="0"/>
              <a:t> for NCC Summer inspection</a:t>
            </a:r>
            <a:br>
              <a:rPr lang="en-US" dirty="0"/>
            </a:br>
            <a:r>
              <a:rPr lang="en-US" dirty="0"/>
              <a:t>program.</a:t>
            </a:r>
          </a:p>
        </p:txBody>
      </p:sp>
    </p:spTree>
    <p:extLst>
      <p:ext uri="{BB962C8B-B14F-4D97-AF65-F5344CB8AC3E}">
        <p14:creationId xmlns:p14="http://schemas.microsoft.com/office/powerpoint/2010/main" val="4050163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</TotalTime>
  <Words>1115</Words>
  <Application>Microsoft Office PowerPoint</Application>
  <PresentationFormat>On-screen Show (4:3)</PresentationFormat>
  <Paragraphs>271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Candara</vt:lpstr>
      <vt:lpstr>Courier New</vt:lpstr>
      <vt:lpstr>Symbol</vt:lpstr>
      <vt:lpstr>Waveform</vt:lpstr>
      <vt:lpstr>Document</vt:lpstr>
      <vt:lpstr>Acrobat Document</vt:lpstr>
      <vt:lpstr>WELCOME! </vt:lpstr>
      <vt:lpstr>Agenda</vt:lpstr>
      <vt:lpstr>Tonight’s Necessary Votes</vt:lpstr>
      <vt:lpstr>The History of our Community</vt:lpstr>
      <vt:lpstr>Summary of 2017 Board Accomplishments</vt:lpstr>
      <vt:lpstr>Summary of 2017 Board Accomplishments</vt:lpstr>
      <vt:lpstr>Summary of 2017 Board Accomplishments</vt:lpstr>
      <vt:lpstr>Summary of 2017 Board Accomplishments</vt:lpstr>
      <vt:lpstr>Summary of 2017 Board Accomplishments</vt:lpstr>
      <vt:lpstr>2017 FINANCES</vt:lpstr>
      <vt:lpstr>2018</vt:lpstr>
      <vt:lpstr>Capitol Improvement Fund Vanguard Admiral 500 Index</vt:lpstr>
      <vt:lpstr>2018 Annual Assessment</vt:lpstr>
      <vt:lpstr>LANDSCAPING</vt:lpstr>
      <vt:lpstr>Architectural Review Committee </vt:lpstr>
      <vt:lpstr>Forms and Deed Restrictions</vt:lpstr>
      <vt:lpstr>CAPITAL IMPROVEMENT:  History and Meaning</vt:lpstr>
      <vt:lpstr>First Proposed Capital Improvement Initiative: January 2018</vt:lpstr>
      <vt:lpstr>Capital Improvement Phase one: Process</vt:lpstr>
      <vt:lpstr>Walking Trail Draft</vt:lpstr>
      <vt:lpstr>VOTES and Board Nominations</vt:lpstr>
      <vt:lpstr>Final Vote</vt:lpstr>
    </vt:vector>
  </TitlesOfParts>
  <Company>Willis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Calvey, Carolyn G.</dc:creator>
  <cp:lastModifiedBy>Srinivas Reddy</cp:lastModifiedBy>
  <cp:revision>5</cp:revision>
  <dcterms:created xsi:type="dcterms:W3CDTF">2017-10-30T17:02:16Z</dcterms:created>
  <dcterms:modified xsi:type="dcterms:W3CDTF">2017-12-24T01:27:22Z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1386207464</vt:i4>
  </property>
  <property fmtid="{D5CDD505-2E9C-101B-9397-08002B2CF9AE}" pid="3" name="_NewReviewCycle">
    <vt:lpwstr/>
  </property>
  <property fmtid="{D5CDD505-2E9C-101B-9397-08002B2CF9AE}" pid="4" name="_EmailSubject">
    <vt:lpwstr>Current state of meeting presentation</vt:lpwstr>
  </property>
  <property fmtid="{D5CDD505-2E9C-101B-9397-08002B2CF9AE}" pid="5" name="_AuthorEmail">
    <vt:lpwstr>Carolyn.Calvey@WillisTowersWatson.com</vt:lpwstr>
  </property>
  <property fmtid="{D5CDD505-2E9C-101B-9397-08002B2CF9AE}" pid="6" name="_AuthorEmailDisplayName">
    <vt:lpwstr>Calvey, Carolyn G.</vt:lpwstr>
  </property>
</Properties>
</file>